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presentation walks through care proceedings in England: the court process a local authority uses when it believes a child is not safe at home. You already know foster caring well. What is new here is caring for younger children while their parents are in the middle of a court case, when nobody yet knows whether the child will go home, go to relatives, or be adopted. We will cover six things. What care proceedings are and who is involved. What happens before anything reaches court. When and how children can be removed. How the court case runs, and how long it takes. What contact parents have during that time. And finally, your role as the foster carer throughout. One note before we start. This covers England. Wales is broadly similar, but Scotland and Northern Ireland run different systems. And this is a general overview, not legal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proceedings are the court case a local authority brings when it believes a child is suffering, or likely to suffer, significant harm at home. The key point is that the local authority cannot take a child away permanently on its own say-so. A judge decides. The judge asks two questions, in order. The first is the threshold, set out in section 31 of the Children Act 1989. Is this child suffering significant harm, or likely to suffer it, and is that harm caused by the care they are getting not being what a reasonable parent would give? If the answer is no, the case stops there. If the answer is yes, the court moves to the second question: what is actually best for this child? Here the child's welfare is the paramount consideration. Crossing the threshold opens the door to an order, but it does not decide which order, or whether any order is needed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meet the people involved. The local authority, meaning children's services, brings the case and writes the care plan for the child. The parents, and anyone else with parental responsibility, are parties to the case. Each has their own solicitor, and legal aid is automatic for them, whatever their income. The child is a party too. They are represented by a Children's Guardian from Cafcass, an independent social worker who appoints a solicitor for the child and advises the court on what is in the child's interests. The guardian is not on the local authority's side. The judge, or for simpler cases the magistrates, makes every key decision. And members of the wider family can join if they want to be considered as carers. Then there is you. Foster carers are not parties to the case. You will rarely, if ever, go to court. But you see the child every day, and what you observe and record can matter a great deal.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 there is an emergency, most cases do not begin in court. The local authority first tries to make the child safe while they stay with the family. Step one: concerns lead to assessments, and if they are serious, a child protection conference and plan. Step two: if things do not improve, social workers and the council's lawyers hold a legal planning meeting to decide whether the legal threshold is likely to be met. Step three: parents receive a letter before proceedings. It tells them court is being considered, sets out the concerns and what must change, and gives them access to free legal advice. Since the Children's Wellbeing and Schools Act 2026, this letter must also offer a family group decision-making meeting, where the wider family can plan together how to keep the child safe, unless that would not be in the child's interests. Step four: a pre-proceedings meeting, where parents, their solicitors and social workers agree a plan, typically lasting around twelve to sixteen weeks. Relatives who might care for the child are identified and assessed at this stage. Step five: a decision. If enough has changed, the case steps back down. If not, the local authority goes to court. One more term you will hear: section 20. This is where parents agree to their child going into foster care without any court order. They keep full parental responsibility and can, in principle, take the child back at any time. Courts have criticised its overuse as a long-term arrangement, so it is usually a short bridge into proceedings. You may well receive children this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are children actually removed? A child can only be taken from parents against their wishes by a court order, or, in a genuine emergency, by the police. There are four routes. Police protection, under section 46, lets the police remove a child in immediate danger without going to court, for up to seventy-two hours. Think of police being called to a home late at night. An emergency protection order, under section 44, is made by a court, often the same day, and can be granted without the parents being present. It lasts up to eight days and can be extended once by up to seven more. An interim care order, under section 38, is the usual route. It is made at the start of proceedings and lasts until the final hearing. Most children you care for during a case will be here under an interim care order. And finally, section 20, where parents agree to the placement and there is no order at all. What this means in practice: babies and young children often arrive at very short notice. Straight from hospital after birth, straight after an urgent hearing, or after police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important points in the whole process, so it gets a slide of its own. To make an interim care order, the court only needs reasonable grounds to believe the threshold is met. That is a fairly low bar. But whether the child should actually be separated from their parents at that early stage is a separate, much tougher question. The Court of Appeal has said that separation under an interim order is only justified where it is both necessary and proportionate. The child's safety or welfare must demand immediate separation. And the local authority must show the court it has looked at every alternative that might avoid separation, for example placing the child with a relative, or a parent-and-baby placement where the parent lives with the child under supervision. For you, this has a practical consequence. Because the bar is high, removals are sometimes challenged and occasionally reversed. A placement could end suddenly, with the child going home or to family, just as it could suddenly become long-term.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local authority goes to court, the case runs under a framework called the Public Law Outline. There are seven stages. Day one is the issue of proceedings. The local authority files its application, a social work statement, a threshold document setting out its concerns, and an interim care plan. If the child needs protecting now, there is an urgent or first hearing, often within days. The court decides where the child lives for now, and what contact the parents have. Around day twelve to eighteen comes the Case Management Hearing. The judge pins down the issues, orders assessments, such as parenting assessments, assessments of relatives, and sometimes psychological or medical experts, and sets the timetable. Expert evidence is only allowed where it is genuinely necessary. Then, roughly weeks three to eighteen, the assessments happen. This is where your observations of the child, and of how contact goes, can feed in. Next, final evidence. The local authority files its final care plan, and the Children's Guardian files a final analysis and recommendation. Then the Issues Resolution Hearing, where the court narrows down what is still disputed. Many cases finish here if everyone agrees. If the parents still contest, there is a final hearing. Witnesses give evidence, and the judge decides whether the threshold is met and which order, if any, is best for the child. Sometimes an extra fact-finding hearing is added, where facts are seriously disputed, for example how a baby came to be injured. That often adds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does all this take? The law, section 32 of the Children Act, says care proceedings should finish within twenty-six weeks, roughly six months, counted from the day the application is issued. Time spent before court, in pre-proceedings, does not count. In practice, many cases run longer. Cafcass reported a national average of thirty-eight weeks for care cases in the 2025 to 2026 financial year. The court can extend the timetable up to eight weeks at a time, but only where the extra time is needed to decide the case justly, for example when an assessment is outstanding or a relative has been put forward late. For you, this means a placement during proceedings could reasonably last anywhere from a few months to the best part of a year. And the timetable can shift as the case goes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the case, what can happen? The court must choose the least drastic option that keeps the child safe. The lightest outcome is no order at all. The child goes home, the case ends, and support may continue on a voluntary basis. A supervision order also keeps the child at home, but the local authority advises and monitors the family, usually for a year. If a relative or family friend can care for the child, the court may make a child arrangements order or a special guardianship order. Special guardianship gives that carer parental responsibility until the child is eighteen. A care order means the local authority shares parental responsibility until eighteen, and the child usually lives in foster or residential care, though occasionally at home. The most serious outcome is a placement order alongside a care order, authorising the local authority to place the child for adoption. Adoption without the parents' consent is a last resort, only where nothing else will do. For younger children, whose parents cannot change quickly enough, the realistic outcomes are often special guardianship with family, or adoption. Long-term fostering is more common for older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contact, or as Norfolk calls it, Family Time. Parents keep the right to see their child throughout the proceedings. Section 34 of the Children Act says the local authority must allow a child in care reasonable contact with their parents. Since 2026, the same section also requires reasonable contact with siblings, including half-siblings and step-siblings. Who decides the arrangements? The interim care plan sets how often contact happens and whether it is supervised. If parents disagree, the court can make specific orders. During proceedings, contact is usually supervised, typically at a family centre, by a contact worker who writes notes. Those notes often become evidence, because how parents engage, whether they arrive on time, and how they respond to the baby are all watched closely. Babies usually see their parents more often than older children do, to protect the bond in case they go home. Norfolk's procedures shape arrangements around each child's needs rather than setting fixed levels, so the typical frequency for under-twos is a good question for your supervising social worker. Can contact be stopped? The local authority can refuse contact for up to seven days in an urgent situation. Anything longer needs a court order. After a final order, contact usually reduces. With adoption, it often becomes letterbox contact, letters exchanged once or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your role. Much of the day-to-day caring will feel very familiar. What changes is that the child's future is undecided, so everything you do happens alongside a live court case. First, parental responsibility is shared. Under an interim care order, the local authority shares it with the parents. Parents keep theirs and should be consulted on significant matters: religion, a first haircut, major medical treatment, holidays abroad. Your delegated authority agreement sets out which everyday decisions you can make yourself. Second, daily care: feeding, sleep, routine, health appointments and development checks. The child will have an initial health assessment soon after arriving. Third, recording. Your daily logs are factual evidence of the child's needs, progress and reactions to contact. Keep them dated, objective, and free of opinion about the parents. Fourth, Family Time. You prepare the child, often transport them, and report how they were before and after. A brief, respectful handover with parents can make contact calmer for a baby. Fifth, reviews. An Independent Reviewing Officer chairs the child's looked-after reviews: the first within twenty working days, then at three months, then every six months. Your views will be sought. Social workers and the Children's Guardian may also visit to observe the child, and you may occasionally be asked for a short written statement. And sixth, transitions. At the end of the case, you help the child move on, whether home, to relatives, or to adopters. For babies, this is usually a planned, gradual handover over days or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more things worth knowing. The first is Fostering for Adoption, sometimes called concurrent planning. Some councils place babies with carers who are approved as both foster carers and prospective adopters. The carer fosters the baby during the proceedings. If the court approves adoption, that same carer adopts the child, so the child never has to make a later move. But if the court sends the child home, the carer must let them go. It is a distinct route, emotionally demanding, and it needs separate approval. It may or may not be something you want to explore. The second is confidentiality. Family court proceedings are private. You must not discuss the details of a case outside your fostering team. That includes friends and wider family, and it absolutely includes social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finish, three questions worth taking to your fostering service as you explore this. First: how often do they place babies and young children during proceedings, and at what notice? Second: what does Family Time usually look like for under-twos in Norfolk, how often, where, and what part do carers play in it? And third: do they run Fostering for Adoption, and would it suit your household? To recap the whole journey. Concerns usually lead to a pre-proceedings stage first. If that does not work, the local authority goes to court. Children can only be removed before the final hearing if their safety demands it. The case aims to finish in twenty-six weeks but often takes longer. Parents keep regular, usually supervised, contact throughout. And you provide the daily care, the careful records and the steady presence that hold the child through all of that uncertainty. Thank you for listening.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F2A33"/>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F2A33"/>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F2A33"/>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F2A33"/>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33"/>
        </a:solidFill>
      </p:bgPr>
    </p:bg>
    <p:spTree>
      <p:nvGrpSpPr>
        <p:cNvPr id="1" name=""/>
        <p:cNvGrpSpPr/>
        <p:nvPr/>
      </p:nvGrpSpPr>
      <p:grpSpPr>
        <a:xfrm>
          <a:off x="0" y="0"/>
          <a:ext cx="0" cy="0"/>
          <a:chOff x="0" y="0"/>
          <a:chExt cx="0" cy="0"/>
        </a:xfrm>
      </p:grpSpPr>
      <p:sp>
        <p:nvSpPr>
          <p:cNvPr id="2" name="Text 0"/>
          <p:cNvSpPr/>
          <p:nvPr/>
        </p:nvSpPr>
        <p:spPr>
          <a:xfrm>
            <a:off x="812800" y="177561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b="1" spc="150" kern="0" dirty="0">
                <a:solidFill>
                  <a:srgbClr val="E3A37A"/>
                </a:solidFill>
                <a:latin typeface="Source Sans 3" pitchFamily="34" charset="0"/>
                <a:ea typeface="Source Sans 3" pitchFamily="34" charset="-122"/>
                <a:cs typeface="Source Sans 3" pitchFamily="34" charset="-120"/>
              </a:rPr>
              <a:t>A FOSTER CARER'S GUIDE</a:t>
            </a:r>
            <a:endParaRPr lang="en-US" sz="1400" dirty="0"/>
          </a:p>
        </p:txBody>
      </p:sp>
      <p:sp>
        <p:nvSpPr>
          <p:cNvPr id="3" name="Text 1"/>
          <p:cNvSpPr/>
          <p:nvPr>
            <p:ph type="title"/>
          </p:nvPr>
        </p:nvSpPr>
        <p:spPr>
          <a:xfrm>
            <a:off x="812800" y="2278459"/>
            <a:ext cx="8502650" cy="1732161"/>
          </a:xfrm>
          <a:prstGeom prst="rect">
            <a:avLst/>
          </a:prstGeom>
          <a:noFill/>
          <a:ln/>
        </p:spPr>
        <p:txBody>
          <a:bodyPr wrap="square" lIns="0" tIns="0" rIns="0" bIns="0" rtlCol="0" anchor="t">
            <a:normAutofit/>
          </a:bodyPr>
          <a:lstStyle/>
          <a:p>
            <a:pPr algn="l" indent="0" marL="0">
              <a:lnSpc>
                <a:spcPts val="6720"/>
              </a:lnSpc>
              <a:buNone/>
            </a:pPr>
            <a:r>
              <a:rPr lang="en-US" sz="6400" b="0" i="0" dirty="0">
                <a:solidFill>
                  <a:srgbClr val="F6F3EE"/>
                </a:solidFill>
                <a:latin typeface="Source Serif 4" pitchFamily="18" charset="0"/>
                <a:ea typeface="Source Serif 4" pitchFamily="18" charset="-122"/>
                <a:cs typeface="Source Serif 4" pitchFamily="18" charset="-120"/>
              </a:rPr>
              <a:t>Care proceedings in England</a:t>
            </a:r>
            <a:endParaRPr lang="en-US" sz="6400" dirty="0"/>
          </a:p>
        </p:txBody>
      </p:sp>
      <p:sp>
        <p:nvSpPr>
          <p:cNvPr id="4" name="Text 2"/>
          <p:cNvSpPr/>
          <p:nvPr/>
        </p:nvSpPr>
        <p:spPr>
          <a:xfrm>
            <a:off x="812800" y="4239220"/>
            <a:ext cx="7848600"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D5D9DC"/>
                </a:solidFill>
                <a:latin typeface="Source Sans 3" pitchFamily="34" charset="0"/>
                <a:ea typeface="Source Sans 3" pitchFamily="34" charset="-122"/>
                <a:cs typeface="Source Sans 3" pitchFamily="34" charset="-120"/>
              </a:rPr>
              <a:t>How the court decides whether children are removed from their parents, and what it means for the carers who look after them</a:t>
            </a:r>
            <a:endParaRPr lang="en-US" sz="1800" dirty="0"/>
          </a:p>
        </p:txBody>
      </p:sp>
      <p:sp>
        <p:nvSpPr>
          <p:cNvPr id="5" name="Text 3"/>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2B9"/>
                </a:solidFill>
                <a:latin typeface="Source Sans 3" pitchFamily="34" charset="0"/>
                <a:ea typeface="Source Sans 3" pitchFamily="34" charset="-122"/>
                <a:cs typeface="Source Sans 3" pitchFamily="34" charset="-120"/>
              </a:rPr>
              <a:t>October 2026 · General overview, not legal advice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WHAT CARE PROCEEDINGS ARE</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The court decides, not the council</a:t>
            </a:r>
            <a:endParaRPr lang="en-US" sz="3600" dirty="0"/>
          </a:p>
        </p:txBody>
      </p:sp>
      <p:sp>
        <p:nvSpPr>
          <p:cNvPr id="4" name="Shape 2"/>
          <p:cNvSpPr/>
          <p:nvPr/>
        </p:nvSpPr>
        <p:spPr>
          <a:xfrm>
            <a:off x="815975" y="1989336"/>
            <a:ext cx="5175250" cy="2518172"/>
          </a:xfrm>
          <a:prstGeom prst="roundRect">
            <a:avLst>
              <a:gd name="adj" fmla="val 3909"/>
            </a:avLst>
          </a:prstGeom>
          <a:solidFill>
            <a:srgbClr val="FFFFFF"/>
          </a:solidFill>
          <a:ln w="6350">
            <a:solidFill>
              <a:srgbClr val="E2DDD4"/>
            </a:solidFill>
            <a:prstDash val="solid"/>
          </a:ln>
        </p:spPr>
      </p:sp>
      <p:sp>
        <p:nvSpPr>
          <p:cNvPr id="5" name="Text 3"/>
          <p:cNvSpPr/>
          <p:nvPr/>
        </p:nvSpPr>
        <p:spPr>
          <a:xfrm>
            <a:off x="1123950" y="2297311"/>
            <a:ext cx="4696079"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25A24"/>
                </a:solidFill>
                <a:latin typeface="Source Sans 3" pitchFamily="34" charset="0"/>
                <a:ea typeface="Source Sans 3" pitchFamily="34" charset="-122"/>
                <a:cs typeface="Source Sans 3" pitchFamily="34" charset="-120"/>
              </a:rPr>
              <a:t>Question 1 · The threshold</a:t>
            </a:r>
            <a:endParaRPr lang="en-US" sz="1400" dirty="0"/>
          </a:p>
        </p:txBody>
      </p:sp>
      <p:sp>
        <p:nvSpPr>
          <p:cNvPr id="6" name="Text 4"/>
          <p:cNvSpPr/>
          <p:nvPr/>
        </p:nvSpPr>
        <p:spPr>
          <a:xfrm>
            <a:off x="1123950" y="2647752"/>
            <a:ext cx="4696079" cy="9779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F2A33"/>
                </a:solidFill>
                <a:latin typeface="Source Serif 4" pitchFamily="18" charset="0"/>
                <a:ea typeface="Source Serif 4" pitchFamily="18" charset="-122"/>
                <a:cs typeface="Source Serif 4" pitchFamily="18" charset="-120"/>
              </a:rPr>
              <a:t>Is the child suffering, or likely to suffer, significant harm because of the care they receive?</a:t>
            </a:r>
            <a:endParaRPr lang="en-US" sz="2000" dirty="0"/>
          </a:p>
        </p:txBody>
      </p:sp>
      <p:sp>
        <p:nvSpPr>
          <p:cNvPr id="7" name="Text 5"/>
          <p:cNvSpPr/>
          <p:nvPr/>
        </p:nvSpPr>
        <p:spPr>
          <a:xfrm>
            <a:off x="1123950" y="3701852"/>
            <a:ext cx="4696079"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0"/>
                </a:solidFill>
                <a:latin typeface="Source Sans 3" pitchFamily="34" charset="0"/>
                <a:ea typeface="Source Sans 3" pitchFamily="34" charset="-122"/>
                <a:cs typeface="Source Sans 3" pitchFamily="34" charset="-120"/>
              </a:rPr>
              <a:t>Children Act 1989, section 31. Measured against what a reasonable parent would provide.</a:t>
            </a:r>
            <a:endParaRPr lang="en-US" sz="1400" dirty="0"/>
          </a:p>
        </p:txBody>
      </p:sp>
      <p:sp>
        <p:nvSpPr>
          <p:cNvPr id="8" name="Shape 6"/>
          <p:cNvSpPr/>
          <p:nvPr/>
        </p:nvSpPr>
        <p:spPr>
          <a:xfrm>
            <a:off x="6200775" y="1989336"/>
            <a:ext cx="5175250" cy="2518172"/>
          </a:xfrm>
          <a:prstGeom prst="roundRect">
            <a:avLst>
              <a:gd name="adj" fmla="val 3909"/>
            </a:avLst>
          </a:prstGeom>
          <a:solidFill>
            <a:srgbClr val="FFFFFF"/>
          </a:solidFill>
          <a:ln w="6350">
            <a:solidFill>
              <a:srgbClr val="E2DDD4"/>
            </a:solidFill>
            <a:prstDash val="solid"/>
          </a:ln>
        </p:spPr>
      </p:sp>
      <p:sp>
        <p:nvSpPr>
          <p:cNvPr id="9" name="Text 7"/>
          <p:cNvSpPr/>
          <p:nvPr/>
        </p:nvSpPr>
        <p:spPr>
          <a:xfrm>
            <a:off x="6508750" y="2297311"/>
            <a:ext cx="4696079"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25A24"/>
                </a:solidFill>
                <a:latin typeface="Source Sans 3" pitchFamily="34" charset="0"/>
                <a:ea typeface="Source Sans 3" pitchFamily="34" charset="-122"/>
                <a:cs typeface="Source Sans 3" pitchFamily="34" charset="-120"/>
              </a:rPr>
              <a:t>Question 2 · Welfare</a:t>
            </a:r>
            <a:endParaRPr lang="en-US" sz="1400" dirty="0"/>
          </a:p>
        </p:txBody>
      </p:sp>
      <p:sp>
        <p:nvSpPr>
          <p:cNvPr id="10" name="Text 8"/>
          <p:cNvSpPr/>
          <p:nvPr/>
        </p:nvSpPr>
        <p:spPr>
          <a:xfrm>
            <a:off x="6508750" y="2647752"/>
            <a:ext cx="4696079"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F2A33"/>
                </a:solidFill>
                <a:latin typeface="Source Serif 4" pitchFamily="18" charset="0"/>
                <a:ea typeface="Source Serif 4" pitchFamily="18" charset="-122"/>
                <a:cs typeface="Source Serif 4" pitchFamily="18" charset="-120"/>
              </a:rPr>
              <a:t>If so, what order, if any, is best for this child?</a:t>
            </a:r>
            <a:endParaRPr lang="en-US" sz="2000" dirty="0"/>
          </a:p>
        </p:txBody>
      </p:sp>
      <p:sp>
        <p:nvSpPr>
          <p:cNvPr id="11" name="Text 9"/>
          <p:cNvSpPr/>
          <p:nvPr/>
        </p:nvSpPr>
        <p:spPr>
          <a:xfrm>
            <a:off x="6508750" y="3384352"/>
            <a:ext cx="4696079"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0"/>
                </a:solidFill>
                <a:latin typeface="Source Sans 3" pitchFamily="34" charset="0"/>
                <a:ea typeface="Source Sans 3" pitchFamily="34" charset="-122"/>
                <a:cs typeface="Source Sans 3" pitchFamily="34" charset="-120"/>
              </a:rPr>
              <a:t>The child's welfare is the court's paramount consideration. Passing the threshold alone is not enough.</a:t>
            </a:r>
            <a:endParaRPr lang="en-US" sz="14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WHO IS INVOLVED</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Everyone in the room, and you</a:t>
            </a:r>
            <a:endParaRPr lang="en-US" sz="3600" dirty="0"/>
          </a:p>
        </p:txBody>
      </p:sp>
      <p:sp>
        <p:nvSpPr>
          <p:cNvPr id="4" name="Shape 2"/>
          <p:cNvSpPr/>
          <p:nvPr/>
        </p:nvSpPr>
        <p:spPr>
          <a:xfrm>
            <a:off x="815975" y="1989336"/>
            <a:ext cx="3380284" cy="1296491"/>
          </a:xfrm>
          <a:prstGeom prst="roundRect">
            <a:avLst>
              <a:gd name="adj" fmla="val 7592"/>
            </a:avLst>
          </a:prstGeom>
          <a:solidFill>
            <a:srgbClr val="FFFFFF"/>
          </a:solidFill>
          <a:ln w="6350">
            <a:solidFill>
              <a:srgbClr val="E2DDD4"/>
            </a:solidFill>
            <a:prstDash val="solid"/>
          </a:ln>
        </p:spPr>
      </p:sp>
      <p:sp>
        <p:nvSpPr>
          <p:cNvPr id="5" name="Text 3"/>
          <p:cNvSpPr/>
          <p:nvPr/>
        </p:nvSpPr>
        <p:spPr>
          <a:xfrm>
            <a:off x="1073150" y="22465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A33"/>
                </a:solidFill>
                <a:latin typeface="Source Sans 3" pitchFamily="34" charset="0"/>
                <a:ea typeface="Source Sans 3" pitchFamily="34" charset="-122"/>
                <a:cs typeface="Source Sans 3" pitchFamily="34" charset="-120"/>
              </a:rPr>
              <a:t>Local authority</a:t>
            </a:r>
            <a:endParaRPr lang="en-US" sz="1600" dirty="0"/>
          </a:p>
        </p:txBody>
      </p:sp>
      <p:sp>
        <p:nvSpPr>
          <p:cNvPr id="6" name="Text 4"/>
          <p:cNvSpPr/>
          <p:nvPr/>
        </p:nvSpPr>
        <p:spPr>
          <a:xfrm>
            <a:off x="1073150" y="2566491"/>
            <a:ext cx="29519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Brings the case and writes the care plan</a:t>
            </a:r>
            <a:endParaRPr lang="en-US" sz="1300" dirty="0"/>
          </a:p>
        </p:txBody>
      </p:sp>
      <p:sp>
        <p:nvSpPr>
          <p:cNvPr id="7" name="Shape 5"/>
          <p:cNvSpPr/>
          <p:nvPr/>
        </p:nvSpPr>
        <p:spPr>
          <a:xfrm>
            <a:off x="4405809" y="1989336"/>
            <a:ext cx="3380284" cy="1296491"/>
          </a:xfrm>
          <a:prstGeom prst="roundRect">
            <a:avLst>
              <a:gd name="adj" fmla="val 7592"/>
            </a:avLst>
          </a:prstGeom>
          <a:solidFill>
            <a:srgbClr val="FFFFFF"/>
          </a:solidFill>
          <a:ln w="6350">
            <a:solidFill>
              <a:srgbClr val="E2DDD4"/>
            </a:solidFill>
            <a:prstDash val="solid"/>
          </a:ln>
        </p:spPr>
      </p:sp>
      <p:sp>
        <p:nvSpPr>
          <p:cNvPr id="8" name="Text 6"/>
          <p:cNvSpPr/>
          <p:nvPr/>
        </p:nvSpPr>
        <p:spPr>
          <a:xfrm>
            <a:off x="4662984" y="22465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A33"/>
                </a:solidFill>
                <a:latin typeface="Source Sans 3" pitchFamily="34" charset="0"/>
                <a:ea typeface="Source Sans 3" pitchFamily="34" charset="-122"/>
                <a:cs typeface="Source Sans 3" pitchFamily="34" charset="-120"/>
              </a:rPr>
              <a:t>Parents</a:t>
            </a:r>
            <a:endParaRPr lang="en-US" sz="1600" dirty="0"/>
          </a:p>
        </p:txBody>
      </p:sp>
      <p:sp>
        <p:nvSpPr>
          <p:cNvPr id="9" name="Text 7"/>
          <p:cNvSpPr/>
          <p:nvPr/>
        </p:nvSpPr>
        <p:spPr>
          <a:xfrm>
            <a:off x="4662984" y="2566491"/>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Parties with their own solicitors; legal aid regardless of means</a:t>
            </a:r>
            <a:endParaRPr lang="en-US" sz="1300" dirty="0"/>
          </a:p>
        </p:txBody>
      </p:sp>
      <p:sp>
        <p:nvSpPr>
          <p:cNvPr id="10" name="Shape 8"/>
          <p:cNvSpPr/>
          <p:nvPr/>
        </p:nvSpPr>
        <p:spPr>
          <a:xfrm>
            <a:off x="7995642" y="1989336"/>
            <a:ext cx="3380284" cy="1296491"/>
          </a:xfrm>
          <a:prstGeom prst="roundRect">
            <a:avLst>
              <a:gd name="adj" fmla="val 7592"/>
            </a:avLst>
          </a:prstGeom>
          <a:solidFill>
            <a:srgbClr val="FFFFFF"/>
          </a:solidFill>
          <a:ln w="6350">
            <a:solidFill>
              <a:srgbClr val="E2DDD4"/>
            </a:solidFill>
            <a:prstDash val="solid"/>
          </a:ln>
        </p:spPr>
      </p:sp>
      <p:sp>
        <p:nvSpPr>
          <p:cNvPr id="11" name="Text 9"/>
          <p:cNvSpPr/>
          <p:nvPr/>
        </p:nvSpPr>
        <p:spPr>
          <a:xfrm>
            <a:off x="8252817" y="22465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A33"/>
                </a:solidFill>
                <a:latin typeface="Source Sans 3" pitchFamily="34" charset="0"/>
                <a:ea typeface="Source Sans 3" pitchFamily="34" charset="-122"/>
                <a:cs typeface="Source Sans 3" pitchFamily="34" charset="-120"/>
              </a:rPr>
              <a:t>Children's Guardian</a:t>
            </a:r>
            <a:endParaRPr lang="en-US" sz="1600" dirty="0"/>
          </a:p>
        </p:txBody>
      </p:sp>
      <p:sp>
        <p:nvSpPr>
          <p:cNvPr id="12" name="Text 10"/>
          <p:cNvSpPr/>
          <p:nvPr/>
        </p:nvSpPr>
        <p:spPr>
          <a:xfrm>
            <a:off x="8252817" y="2566491"/>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Independent, from Cafcass; represents the child with a solicitor</a:t>
            </a:r>
            <a:endParaRPr lang="en-US" sz="1300" dirty="0"/>
          </a:p>
        </p:txBody>
      </p:sp>
      <p:sp>
        <p:nvSpPr>
          <p:cNvPr id="13" name="Shape 11"/>
          <p:cNvSpPr/>
          <p:nvPr/>
        </p:nvSpPr>
        <p:spPr>
          <a:xfrm>
            <a:off x="815975" y="3495377"/>
            <a:ext cx="3380284" cy="1296491"/>
          </a:xfrm>
          <a:prstGeom prst="roundRect">
            <a:avLst>
              <a:gd name="adj" fmla="val 7592"/>
            </a:avLst>
          </a:prstGeom>
          <a:solidFill>
            <a:srgbClr val="FFFFFF"/>
          </a:solidFill>
          <a:ln w="6350">
            <a:solidFill>
              <a:srgbClr val="E2DDD4"/>
            </a:solidFill>
            <a:prstDash val="solid"/>
          </a:ln>
        </p:spPr>
      </p:sp>
      <p:sp>
        <p:nvSpPr>
          <p:cNvPr id="14" name="Text 12"/>
          <p:cNvSpPr/>
          <p:nvPr/>
        </p:nvSpPr>
        <p:spPr>
          <a:xfrm>
            <a:off x="1073150" y="3752552"/>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A33"/>
                </a:solidFill>
                <a:latin typeface="Source Sans 3" pitchFamily="34" charset="0"/>
                <a:ea typeface="Source Sans 3" pitchFamily="34" charset="-122"/>
                <a:cs typeface="Source Sans 3" pitchFamily="34" charset="-120"/>
              </a:rPr>
              <a:t>Judge</a:t>
            </a:r>
            <a:endParaRPr lang="en-US" sz="1600" dirty="0"/>
          </a:p>
        </p:txBody>
      </p:sp>
      <p:sp>
        <p:nvSpPr>
          <p:cNvPr id="15" name="Text 13"/>
          <p:cNvSpPr/>
          <p:nvPr/>
        </p:nvSpPr>
        <p:spPr>
          <a:xfrm>
            <a:off x="1073150" y="4072533"/>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Or magistrates for simpler cases; makes every key decision</a:t>
            </a:r>
            <a:endParaRPr lang="en-US" sz="1300" dirty="0"/>
          </a:p>
        </p:txBody>
      </p:sp>
      <p:sp>
        <p:nvSpPr>
          <p:cNvPr id="16" name="Shape 14"/>
          <p:cNvSpPr/>
          <p:nvPr/>
        </p:nvSpPr>
        <p:spPr>
          <a:xfrm>
            <a:off x="4405809" y="3495377"/>
            <a:ext cx="3380284" cy="1296491"/>
          </a:xfrm>
          <a:prstGeom prst="roundRect">
            <a:avLst>
              <a:gd name="adj" fmla="val 7592"/>
            </a:avLst>
          </a:prstGeom>
          <a:solidFill>
            <a:srgbClr val="FFFFFF"/>
          </a:solidFill>
          <a:ln w="6350">
            <a:solidFill>
              <a:srgbClr val="E2DDD4"/>
            </a:solidFill>
            <a:prstDash val="solid"/>
          </a:ln>
        </p:spPr>
      </p:sp>
      <p:sp>
        <p:nvSpPr>
          <p:cNvPr id="17" name="Text 15"/>
          <p:cNvSpPr/>
          <p:nvPr/>
        </p:nvSpPr>
        <p:spPr>
          <a:xfrm>
            <a:off x="4662984" y="3752552"/>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F2A33"/>
                </a:solidFill>
                <a:latin typeface="Source Sans 3" pitchFamily="34" charset="0"/>
                <a:ea typeface="Source Sans 3" pitchFamily="34" charset="-122"/>
                <a:cs typeface="Source Sans 3" pitchFamily="34" charset="-120"/>
              </a:rPr>
              <a:t>Wider family</a:t>
            </a:r>
            <a:endParaRPr lang="en-US" sz="1600" dirty="0"/>
          </a:p>
        </p:txBody>
      </p:sp>
      <p:sp>
        <p:nvSpPr>
          <p:cNvPr id="18" name="Text 16"/>
          <p:cNvSpPr/>
          <p:nvPr/>
        </p:nvSpPr>
        <p:spPr>
          <a:xfrm>
            <a:off x="4662984" y="4072533"/>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May join the case if they want to care for the child</a:t>
            </a:r>
            <a:endParaRPr lang="en-US" sz="1300" dirty="0"/>
          </a:p>
        </p:txBody>
      </p:sp>
      <p:sp>
        <p:nvSpPr>
          <p:cNvPr id="19" name="Shape 17"/>
          <p:cNvSpPr/>
          <p:nvPr/>
        </p:nvSpPr>
        <p:spPr>
          <a:xfrm>
            <a:off x="7992467" y="3492202"/>
            <a:ext cx="3386634" cy="1302841"/>
          </a:xfrm>
          <a:prstGeom prst="roundRect">
            <a:avLst>
              <a:gd name="adj" fmla="val 7798"/>
            </a:avLst>
          </a:prstGeom>
          <a:solidFill>
            <a:srgbClr val="1F2A33"/>
          </a:solidFill>
          <a:ln/>
        </p:spPr>
      </p:sp>
      <p:sp>
        <p:nvSpPr>
          <p:cNvPr id="20" name="Text 18"/>
          <p:cNvSpPr/>
          <p:nvPr/>
        </p:nvSpPr>
        <p:spPr>
          <a:xfrm>
            <a:off x="8246467" y="3746202"/>
            <a:ext cx="2964993"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E"/>
                </a:solidFill>
                <a:latin typeface="Source Sans 3" pitchFamily="34" charset="0"/>
                <a:ea typeface="Source Sans 3" pitchFamily="34" charset="-122"/>
                <a:cs typeface="Source Sans 3" pitchFamily="34" charset="-120"/>
              </a:rPr>
              <a:t>Foster carer</a:t>
            </a:r>
            <a:endParaRPr lang="en-US" sz="1600" dirty="0"/>
          </a:p>
        </p:txBody>
      </p:sp>
      <p:sp>
        <p:nvSpPr>
          <p:cNvPr id="21" name="Text 19"/>
          <p:cNvSpPr/>
          <p:nvPr/>
        </p:nvSpPr>
        <p:spPr>
          <a:xfrm>
            <a:off x="8246467" y="4066183"/>
            <a:ext cx="296499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5D9DC"/>
                </a:solidFill>
                <a:latin typeface="Source Sans 3" pitchFamily="34" charset="0"/>
                <a:ea typeface="Source Sans 3" pitchFamily="34" charset="-122"/>
                <a:cs typeface="Source Sans 3" pitchFamily="34" charset="-120"/>
              </a:rPr>
              <a:t>Not a party. A key witness to daily life; rarely in court</a:t>
            </a:r>
            <a:endParaRPr lang="en-US" sz="1300" dirty="0"/>
          </a:p>
        </p:txBody>
      </p:sp>
      <p:sp>
        <p:nvSpPr>
          <p:cNvPr id="22" name="Text 2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BEFORE COURT</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Most cases start with a chance to change</a:t>
            </a:r>
            <a:endParaRPr lang="en-US" sz="3600" dirty="0"/>
          </a:p>
        </p:txBody>
      </p:sp>
      <p:sp>
        <p:nvSpPr>
          <p:cNvPr id="4" name="Shape 2"/>
          <p:cNvSpPr/>
          <p:nvPr/>
        </p:nvSpPr>
        <p:spPr>
          <a:xfrm>
            <a:off x="812800" y="1935361"/>
            <a:ext cx="1991320" cy="2067223"/>
          </a:xfrm>
          <a:prstGeom prst="roundRect">
            <a:avLst>
              <a:gd name="adj" fmla="val 3827"/>
            </a:avLst>
          </a:prstGeom>
          <a:solidFill>
            <a:srgbClr val="FFFFFF"/>
          </a:solidFill>
          <a:ln/>
        </p:spPr>
      </p:sp>
      <p:sp>
        <p:nvSpPr>
          <p:cNvPr id="5" name="Shape 3"/>
          <p:cNvSpPr/>
          <p:nvPr/>
        </p:nvSpPr>
        <p:spPr>
          <a:xfrm>
            <a:off x="812800" y="1935361"/>
            <a:ext cx="1991320" cy="2067223"/>
          </a:xfrm>
          <a:custGeom>
            <a:avLst/>
            <a:gdLst/>
            <a:ahLst/>
            <a:cxnLst/>
            <a:rect l="l" t="t" r="r" b="b"/>
            <a:pathLst>
              <a:path w="1991320" h="2067223">
                <a:moveTo>
                  <a:pt x="0" y="76200"/>
                </a:moveTo>
                <a:lnTo>
                  <a:pt x="0" y="76200"/>
                </a:lnTo>
                <a:arcTo hR="76200" wR="76200" stAng="10800000" swAng="5400000"/>
                <a:lnTo>
                  <a:pt x="1915120" y="0"/>
                </a:lnTo>
                <a:arcTo hR="76200" wR="76200" stAng="16200000" swAng="5400000"/>
                <a:lnTo>
                  <a:pt x="1991320" y="76200"/>
                </a:lnTo>
                <a:arcTo hR="38100" wR="76200" stAng="0" swAng="-5400000"/>
                <a:lnTo>
                  <a:pt x="76200" y="38100"/>
                </a:lnTo>
                <a:arcTo hR="38100" wR="76200" stAng="16200000" swAng="-5400000"/>
                <a:close/>
              </a:path>
            </a:pathLst>
          </a:custGeom>
          <a:solidFill>
            <a:srgbClr val="2F5D7C"/>
          </a:solidFill>
          <a:ln/>
        </p:spPr>
      </p:sp>
      <p:sp>
        <p:nvSpPr>
          <p:cNvPr id="6" name="Text 4"/>
          <p:cNvSpPr/>
          <p:nvPr/>
        </p:nvSpPr>
        <p:spPr>
          <a:xfrm>
            <a:off x="1016000" y="2176661"/>
            <a:ext cx="1635720" cy="45204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2F5D7C"/>
                </a:solidFill>
                <a:latin typeface="Source Serif 4" pitchFamily="18" charset="0"/>
                <a:ea typeface="Source Serif 4" pitchFamily="18" charset="-122"/>
                <a:cs typeface="Source Serif 4" pitchFamily="18" charset="-120"/>
              </a:rPr>
              <a:t>1</a:t>
            </a:r>
            <a:endParaRPr lang="en-US" sz="2400" dirty="0"/>
          </a:p>
        </p:txBody>
      </p:sp>
      <p:sp>
        <p:nvSpPr>
          <p:cNvPr id="7" name="Text 5"/>
          <p:cNvSpPr/>
          <p:nvPr/>
        </p:nvSpPr>
        <p:spPr>
          <a:xfrm>
            <a:off x="1016000" y="2679502"/>
            <a:ext cx="1635720" cy="45204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Plans and assessments</a:t>
            </a:r>
            <a:endParaRPr lang="en-US" sz="1400" dirty="0"/>
          </a:p>
        </p:txBody>
      </p:sp>
      <p:sp>
        <p:nvSpPr>
          <p:cNvPr id="8" name="Text 6"/>
          <p:cNvSpPr/>
          <p:nvPr/>
        </p:nvSpPr>
        <p:spPr>
          <a:xfrm>
            <a:off x="1016000" y="3182342"/>
            <a:ext cx="163572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Child in need or child protection plan</a:t>
            </a:r>
            <a:endParaRPr lang="en-US" sz="1200" dirty="0"/>
          </a:p>
        </p:txBody>
      </p:sp>
      <p:sp>
        <p:nvSpPr>
          <p:cNvPr id="9" name="Shape 7"/>
          <p:cNvSpPr/>
          <p:nvPr/>
        </p:nvSpPr>
        <p:spPr>
          <a:xfrm>
            <a:off x="2956520" y="1935361"/>
            <a:ext cx="1991420" cy="2067223"/>
          </a:xfrm>
          <a:prstGeom prst="roundRect">
            <a:avLst>
              <a:gd name="adj" fmla="val 3826"/>
            </a:avLst>
          </a:prstGeom>
          <a:solidFill>
            <a:srgbClr val="FFFFFF"/>
          </a:solidFill>
          <a:ln/>
        </p:spPr>
      </p:sp>
      <p:sp>
        <p:nvSpPr>
          <p:cNvPr id="10" name="Shape 8"/>
          <p:cNvSpPr/>
          <p:nvPr/>
        </p:nvSpPr>
        <p:spPr>
          <a:xfrm>
            <a:off x="2956520" y="1935361"/>
            <a:ext cx="1991420" cy="2067223"/>
          </a:xfrm>
          <a:custGeom>
            <a:avLst/>
            <a:gdLst/>
            <a:ahLst/>
            <a:cxnLst/>
            <a:rect l="l" t="t" r="r" b="b"/>
            <a:pathLst>
              <a:path w="1991420" h="2067223">
                <a:moveTo>
                  <a:pt x="0" y="76200"/>
                </a:moveTo>
                <a:lnTo>
                  <a:pt x="0" y="76200"/>
                </a:lnTo>
                <a:arcTo hR="76200" wR="76200" stAng="10800000" swAng="5400000"/>
                <a:lnTo>
                  <a:pt x="1915220" y="0"/>
                </a:lnTo>
                <a:arcTo hR="76200" wR="76200" stAng="16200000" swAng="5400000"/>
                <a:lnTo>
                  <a:pt x="1991420" y="76200"/>
                </a:lnTo>
                <a:arcTo hR="38100" wR="76200" stAng="0" swAng="-5400000"/>
                <a:lnTo>
                  <a:pt x="76200" y="38100"/>
                </a:lnTo>
                <a:arcTo hR="38100" wR="76200" stAng="16200000" swAng="-5400000"/>
                <a:close/>
              </a:path>
            </a:pathLst>
          </a:custGeom>
          <a:solidFill>
            <a:srgbClr val="2F5D7C"/>
          </a:solidFill>
          <a:ln/>
        </p:spPr>
      </p:sp>
      <p:sp>
        <p:nvSpPr>
          <p:cNvPr id="11" name="Text 9"/>
          <p:cNvSpPr/>
          <p:nvPr/>
        </p:nvSpPr>
        <p:spPr>
          <a:xfrm>
            <a:off x="3159720" y="2176661"/>
            <a:ext cx="1635820" cy="45204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2F5D7C"/>
                </a:solidFill>
                <a:latin typeface="Source Serif 4" pitchFamily="18" charset="0"/>
                <a:ea typeface="Source Serif 4" pitchFamily="18" charset="-122"/>
                <a:cs typeface="Source Serif 4" pitchFamily="18" charset="-120"/>
              </a:rPr>
              <a:t>2</a:t>
            </a:r>
            <a:endParaRPr lang="en-US" sz="2400" dirty="0"/>
          </a:p>
        </p:txBody>
      </p:sp>
      <p:sp>
        <p:nvSpPr>
          <p:cNvPr id="12" name="Text 10"/>
          <p:cNvSpPr/>
          <p:nvPr/>
        </p:nvSpPr>
        <p:spPr>
          <a:xfrm>
            <a:off x="3159720" y="2679502"/>
            <a:ext cx="1635820" cy="45204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Legal planning meeting</a:t>
            </a:r>
            <a:endParaRPr lang="en-US" sz="1400" dirty="0"/>
          </a:p>
        </p:txBody>
      </p:sp>
      <p:sp>
        <p:nvSpPr>
          <p:cNvPr id="13" name="Text 11"/>
          <p:cNvSpPr/>
          <p:nvPr/>
        </p:nvSpPr>
        <p:spPr>
          <a:xfrm>
            <a:off x="3159720" y="3182342"/>
            <a:ext cx="163582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Social workers and lawyers test whether the threshold is likely met</a:t>
            </a:r>
            <a:endParaRPr lang="en-US" sz="1200" dirty="0"/>
          </a:p>
        </p:txBody>
      </p:sp>
      <p:sp>
        <p:nvSpPr>
          <p:cNvPr id="14" name="Shape 12"/>
          <p:cNvSpPr/>
          <p:nvPr/>
        </p:nvSpPr>
        <p:spPr>
          <a:xfrm>
            <a:off x="5100340" y="1935361"/>
            <a:ext cx="1991320" cy="2067223"/>
          </a:xfrm>
          <a:prstGeom prst="roundRect">
            <a:avLst>
              <a:gd name="adj" fmla="val 3827"/>
            </a:avLst>
          </a:prstGeom>
          <a:solidFill>
            <a:srgbClr val="FFFFFF"/>
          </a:solidFill>
          <a:ln/>
        </p:spPr>
      </p:sp>
      <p:sp>
        <p:nvSpPr>
          <p:cNvPr id="15" name="Shape 13"/>
          <p:cNvSpPr/>
          <p:nvPr/>
        </p:nvSpPr>
        <p:spPr>
          <a:xfrm>
            <a:off x="5100340" y="1935361"/>
            <a:ext cx="1991320" cy="2067223"/>
          </a:xfrm>
          <a:custGeom>
            <a:avLst/>
            <a:gdLst/>
            <a:ahLst/>
            <a:cxnLst/>
            <a:rect l="l" t="t" r="r" b="b"/>
            <a:pathLst>
              <a:path w="1991320" h="2067223">
                <a:moveTo>
                  <a:pt x="0" y="76200"/>
                </a:moveTo>
                <a:lnTo>
                  <a:pt x="0" y="76200"/>
                </a:lnTo>
                <a:arcTo hR="76200" wR="76200" stAng="10800000" swAng="5400000"/>
                <a:lnTo>
                  <a:pt x="1915120" y="0"/>
                </a:lnTo>
                <a:arcTo hR="76200" wR="76200" stAng="16200000" swAng="5400000"/>
                <a:lnTo>
                  <a:pt x="1991320" y="76200"/>
                </a:lnTo>
                <a:arcTo hR="38100" wR="76200" stAng="0" swAng="-5400000"/>
                <a:lnTo>
                  <a:pt x="76200" y="38100"/>
                </a:lnTo>
                <a:arcTo hR="38100" wR="76200" stAng="16200000" swAng="-5400000"/>
                <a:close/>
              </a:path>
            </a:pathLst>
          </a:custGeom>
          <a:solidFill>
            <a:srgbClr val="2F5D7C"/>
          </a:solidFill>
          <a:ln/>
        </p:spPr>
      </p:sp>
      <p:sp>
        <p:nvSpPr>
          <p:cNvPr id="16" name="Text 14"/>
          <p:cNvSpPr/>
          <p:nvPr/>
        </p:nvSpPr>
        <p:spPr>
          <a:xfrm>
            <a:off x="5303540" y="2176661"/>
            <a:ext cx="1635720" cy="45204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2F5D7C"/>
                </a:solidFill>
                <a:latin typeface="Source Serif 4" pitchFamily="18" charset="0"/>
                <a:ea typeface="Source Serif 4" pitchFamily="18" charset="-122"/>
                <a:cs typeface="Source Serif 4" pitchFamily="18" charset="-120"/>
              </a:rPr>
              <a:t>3</a:t>
            </a:r>
            <a:endParaRPr lang="en-US" sz="2400" dirty="0"/>
          </a:p>
        </p:txBody>
      </p:sp>
      <p:sp>
        <p:nvSpPr>
          <p:cNvPr id="17" name="Text 15"/>
          <p:cNvSpPr/>
          <p:nvPr/>
        </p:nvSpPr>
        <p:spPr>
          <a:xfrm>
            <a:off x="5303540" y="2679502"/>
            <a:ext cx="1635720" cy="45204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Letter before proceedings</a:t>
            </a:r>
            <a:endParaRPr lang="en-US" sz="1400" dirty="0"/>
          </a:p>
        </p:txBody>
      </p:sp>
      <p:sp>
        <p:nvSpPr>
          <p:cNvPr id="18" name="Text 16"/>
          <p:cNvSpPr/>
          <p:nvPr/>
        </p:nvSpPr>
        <p:spPr>
          <a:xfrm>
            <a:off x="5303540" y="3182342"/>
            <a:ext cx="163572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Sets out concerns; must offer a family group meeting (2026 Act)</a:t>
            </a:r>
            <a:endParaRPr lang="en-US" sz="1200" dirty="0"/>
          </a:p>
        </p:txBody>
      </p:sp>
      <p:sp>
        <p:nvSpPr>
          <p:cNvPr id="19" name="Shape 17"/>
          <p:cNvSpPr/>
          <p:nvPr/>
        </p:nvSpPr>
        <p:spPr>
          <a:xfrm>
            <a:off x="7244060" y="1935361"/>
            <a:ext cx="1991420" cy="2067223"/>
          </a:xfrm>
          <a:prstGeom prst="roundRect">
            <a:avLst>
              <a:gd name="adj" fmla="val 3826"/>
            </a:avLst>
          </a:prstGeom>
          <a:solidFill>
            <a:srgbClr val="FFFFFF"/>
          </a:solidFill>
          <a:ln/>
        </p:spPr>
      </p:sp>
      <p:sp>
        <p:nvSpPr>
          <p:cNvPr id="20" name="Shape 18"/>
          <p:cNvSpPr/>
          <p:nvPr/>
        </p:nvSpPr>
        <p:spPr>
          <a:xfrm>
            <a:off x="7244060" y="1935361"/>
            <a:ext cx="1991420" cy="2067223"/>
          </a:xfrm>
          <a:custGeom>
            <a:avLst/>
            <a:gdLst/>
            <a:ahLst/>
            <a:cxnLst/>
            <a:rect l="l" t="t" r="r" b="b"/>
            <a:pathLst>
              <a:path w="1991420" h="2067223">
                <a:moveTo>
                  <a:pt x="0" y="76200"/>
                </a:moveTo>
                <a:lnTo>
                  <a:pt x="0" y="76200"/>
                </a:lnTo>
                <a:arcTo hR="76200" wR="76200" stAng="10800000" swAng="5400000"/>
                <a:lnTo>
                  <a:pt x="1915220" y="0"/>
                </a:lnTo>
                <a:arcTo hR="76200" wR="76200" stAng="16200000" swAng="5400000"/>
                <a:lnTo>
                  <a:pt x="1991420" y="76200"/>
                </a:lnTo>
                <a:arcTo hR="38100" wR="76200" stAng="0" swAng="-5400000"/>
                <a:lnTo>
                  <a:pt x="76200" y="38100"/>
                </a:lnTo>
                <a:arcTo hR="38100" wR="76200" stAng="16200000" swAng="-5400000"/>
                <a:close/>
              </a:path>
            </a:pathLst>
          </a:custGeom>
          <a:solidFill>
            <a:srgbClr val="2F5D7C"/>
          </a:solidFill>
          <a:ln/>
        </p:spPr>
      </p:sp>
      <p:sp>
        <p:nvSpPr>
          <p:cNvPr id="21" name="Text 19"/>
          <p:cNvSpPr/>
          <p:nvPr/>
        </p:nvSpPr>
        <p:spPr>
          <a:xfrm>
            <a:off x="7447260" y="2176661"/>
            <a:ext cx="1635820" cy="45204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2F5D7C"/>
                </a:solidFill>
                <a:latin typeface="Source Serif 4" pitchFamily="18" charset="0"/>
                <a:ea typeface="Source Serif 4" pitchFamily="18" charset="-122"/>
                <a:cs typeface="Source Serif 4" pitchFamily="18" charset="-120"/>
              </a:rPr>
              <a:t>4</a:t>
            </a:r>
            <a:endParaRPr lang="en-US" sz="2400" dirty="0"/>
          </a:p>
        </p:txBody>
      </p:sp>
      <p:sp>
        <p:nvSpPr>
          <p:cNvPr id="22" name="Text 20"/>
          <p:cNvSpPr/>
          <p:nvPr/>
        </p:nvSpPr>
        <p:spPr>
          <a:xfrm>
            <a:off x="7447260" y="2679502"/>
            <a:ext cx="1635820" cy="45204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Pre-proceedings meeting</a:t>
            </a:r>
            <a:endParaRPr lang="en-US" sz="1400" dirty="0"/>
          </a:p>
        </p:txBody>
      </p:sp>
      <p:sp>
        <p:nvSpPr>
          <p:cNvPr id="23" name="Text 21"/>
          <p:cNvSpPr/>
          <p:nvPr/>
        </p:nvSpPr>
        <p:spPr>
          <a:xfrm>
            <a:off x="7447260" y="3182342"/>
            <a:ext cx="163582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A plan for change, typically 12 to 16 weeks; relatives assessed early</a:t>
            </a:r>
            <a:endParaRPr lang="en-US" sz="1200" dirty="0"/>
          </a:p>
        </p:txBody>
      </p:sp>
      <p:sp>
        <p:nvSpPr>
          <p:cNvPr id="24" name="Shape 22"/>
          <p:cNvSpPr/>
          <p:nvPr/>
        </p:nvSpPr>
        <p:spPr>
          <a:xfrm>
            <a:off x="9387880" y="1935361"/>
            <a:ext cx="1991320" cy="2067223"/>
          </a:xfrm>
          <a:prstGeom prst="roundRect">
            <a:avLst>
              <a:gd name="adj" fmla="val 3827"/>
            </a:avLst>
          </a:prstGeom>
          <a:solidFill>
            <a:srgbClr val="FFFFFF"/>
          </a:solidFill>
          <a:ln/>
        </p:spPr>
      </p:sp>
      <p:sp>
        <p:nvSpPr>
          <p:cNvPr id="25" name="Shape 23"/>
          <p:cNvSpPr/>
          <p:nvPr/>
        </p:nvSpPr>
        <p:spPr>
          <a:xfrm>
            <a:off x="9387880" y="1935361"/>
            <a:ext cx="1991320" cy="2067223"/>
          </a:xfrm>
          <a:custGeom>
            <a:avLst/>
            <a:gdLst/>
            <a:ahLst/>
            <a:cxnLst/>
            <a:rect l="l" t="t" r="r" b="b"/>
            <a:pathLst>
              <a:path w="1991320" h="2067223">
                <a:moveTo>
                  <a:pt x="0" y="76200"/>
                </a:moveTo>
                <a:lnTo>
                  <a:pt x="0" y="76200"/>
                </a:lnTo>
                <a:arcTo hR="76200" wR="76200" stAng="10800000" swAng="5400000"/>
                <a:lnTo>
                  <a:pt x="1915120" y="0"/>
                </a:lnTo>
                <a:arcTo hR="76200" wR="76200" stAng="16200000" swAng="5400000"/>
                <a:lnTo>
                  <a:pt x="1991320" y="76200"/>
                </a:lnTo>
                <a:arcTo hR="38100" wR="76200" stAng="0" swAng="-5400000"/>
                <a:lnTo>
                  <a:pt x="76200" y="38100"/>
                </a:lnTo>
                <a:arcTo hR="38100" wR="76200" stAng="16200000" swAng="-5400000"/>
                <a:close/>
              </a:path>
            </a:pathLst>
          </a:custGeom>
          <a:solidFill>
            <a:srgbClr val="B25A24"/>
          </a:solidFill>
          <a:ln/>
        </p:spPr>
      </p:sp>
      <p:sp>
        <p:nvSpPr>
          <p:cNvPr id="26" name="Text 24"/>
          <p:cNvSpPr/>
          <p:nvPr/>
        </p:nvSpPr>
        <p:spPr>
          <a:xfrm>
            <a:off x="9591080" y="2176661"/>
            <a:ext cx="1635720" cy="45204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B25A24"/>
                </a:solidFill>
                <a:latin typeface="Source Serif 4" pitchFamily="18" charset="0"/>
                <a:ea typeface="Source Serif 4" pitchFamily="18" charset="-122"/>
                <a:cs typeface="Source Serif 4" pitchFamily="18" charset="-120"/>
              </a:rPr>
              <a:t>5</a:t>
            </a:r>
            <a:endParaRPr lang="en-US" sz="2400" dirty="0"/>
          </a:p>
        </p:txBody>
      </p:sp>
      <p:sp>
        <p:nvSpPr>
          <p:cNvPr id="27" name="Text 25"/>
          <p:cNvSpPr/>
          <p:nvPr/>
        </p:nvSpPr>
        <p:spPr>
          <a:xfrm>
            <a:off x="9591080" y="2679502"/>
            <a:ext cx="163572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Decision</a:t>
            </a:r>
            <a:endParaRPr lang="en-US" sz="1400" dirty="0"/>
          </a:p>
        </p:txBody>
      </p:sp>
      <p:sp>
        <p:nvSpPr>
          <p:cNvPr id="28" name="Text 26"/>
          <p:cNvSpPr/>
          <p:nvPr/>
        </p:nvSpPr>
        <p:spPr>
          <a:xfrm>
            <a:off x="9591080" y="2969022"/>
            <a:ext cx="163572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Enough change: step down. If not: issue proceedings</a:t>
            </a:r>
            <a:endParaRPr lang="en-US" sz="1200" dirty="0"/>
          </a:p>
        </p:txBody>
      </p:sp>
      <p:sp>
        <p:nvSpPr>
          <p:cNvPr id="29" name="Text 27"/>
          <p:cNvSpPr/>
          <p:nvPr/>
        </p:nvSpPr>
        <p:spPr>
          <a:xfrm>
            <a:off x="812800" y="4307384"/>
            <a:ext cx="10566400" cy="904081"/>
          </a:xfrm>
          <a:prstGeom prst="roundRect">
            <a:avLst>
              <a:gd name="adj" fmla="val 8428"/>
            </a:avLst>
          </a:prstGeom>
          <a:solidFill>
            <a:srgbClr val="E9E3D8"/>
          </a:solidFill>
          <a:ln/>
        </p:spPr>
        <p:txBody>
          <a:bodyPr wrap="square" lIns="231682" tIns="180882" rIns="0" bIns="155482"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Section 20 accommodation:</a:t>
            </a:r>
            <a:r>
              <a:rPr lang="en-US" sz="1400" dirty="0">
                <a:solidFill>
                  <a:srgbClr val="1F2A33"/>
                </a:solidFill>
                <a:latin typeface="Source Sans 3" pitchFamily="34" charset="0"/>
                <a:ea typeface="Source Sans 3" pitchFamily="34" charset="-122"/>
                <a:cs typeface="Source Sans 3" pitchFamily="34" charset="-120"/>
              </a:rPr>
              <a:t> parents agree to foster care without a court order. They keep full parental responsibility and can, in principle, remove the child at any time. Usually a short bridge into proceedings.</a:t>
            </a:r>
            <a:endParaRPr lang="en-US" sz="1400" dirty="0"/>
          </a:p>
        </p:txBody>
      </p:sp>
      <p:sp>
        <p:nvSpPr>
          <p:cNvPr id="30" name="Text 28"/>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WHEN CHILDREN ARE REMOVED</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Four routes into care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061"/>
          <a:ext cx="10553700" cy="2773561"/>
        </p:xfrm>
        <a:graphic>
          <a:graphicData uri="http://schemas.openxmlformats.org/drawingml/2006/table">
            <a:tbl>
              <a:tblPr/>
              <a:tblGrid>
                <a:gridCol w="2638425"/>
                <a:gridCol w="2638425"/>
                <a:gridCol w="2638425"/>
                <a:gridCol w="2638425"/>
              </a:tblGrid>
              <a:tr h="506710">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Route</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Who acts</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1D252C"/>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How long</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1D252C"/>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Typical use</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1D252C"/>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r>
              <a:tr h="5067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Police protection (s46)</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Police, no court</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Up to 72 hours</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Immediate danger</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74672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Emergency protection order (s44)</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Court, often same day</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8 days, plus up to 7</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Urgent risk</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5067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Interim care order (s38)</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Court, start of case</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Until final hearing</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The usual route</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5067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Section 20 agreement</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Parents consent</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Until consent ends</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Cooperative families</a:t>
                      </a:r>
                      <a:endParaRPr lang="en-US" sz="1400" dirty="0">
                        <a:latin typeface="Source Sans 3" charset="0"/>
                        <a:ea typeface="Source Sans 3" charset="0"/>
                        <a:cs typeface="Source Sans 3" charset="0"/>
                      </a:endParaRPr>
                    </a:p>
                  </a:txBody>
                  <a:tcPr marL="152400" marR="152400" marT="127000" marB="1270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bl>
          </a:graphicData>
        </a:graphic>
      </p:graphicFrame>
      <p:sp>
        <p:nvSpPr>
          <p:cNvPr id="5" name="Text 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F5D7C"/>
        </a:solidFill>
      </p:bgPr>
    </p:bg>
    <p:spTree>
      <p:nvGrpSpPr>
        <p:cNvPr id="1" name=""/>
        <p:cNvGrpSpPr/>
        <p:nvPr/>
      </p:nvGrpSpPr>
      <p:grpSpPr>
        <a:xfrm>
          <a:off x="0" y="0"/>
          <a:ext cx="0" cy="0"/>
          <a:chOff x="0" y="0"/>
          <a:chExt cx="0" cy="0"/>
        </a:xfrm>
      </p:grpSpPr>
      <p:sp>
        <p:nvSpPr>
          <p:cNvPr id="2" name="Text 0"/>
          <p:cNvSpPr/>
          <p:nvPr/>
        </p:nvSpPr>
        <p:spPr>
          <a:xfrm>
            <a:off x="812800" y="188982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2C9A8"/>
                </a:solidFill>
                <a:latin typeface="Source Sans 3" pitchFamily="34" charset="0"/>
                <a:ea typeface="Source Sans 3" pitchFamily="34" charset="-122"/>
                <a:cs typeface="Source Sans 3" pitchFamily="34" charset="-120"/>
              </a:rPr>
              <a:t>THE TEST FOR REMOVAL</a:t>
            </a:r>
            <a:endParaRPr lang="en-US" sz="1200" dirty="0"/>
          </a:p>
        </p:txBody>
      </p:sp>
      <p:sp>
        <p:nvSpPr>
          <p:cNvPr id="3" name="Text 1"/>
          <p:cNvSpPr/>
          <p:nvPr>
            <p:ph type="title"/>
          </p:nvPr>
        </p:nvSpPr>
        <p:spPr>
          <a:xfrm>
            <a:off x="812800" y="2407940"/>
            <a:ext cx="10203180" cy="1488380"/>
          </a:xfrm>
          <a:prstGeom prst="rect">
            <a:avLst/>
          </a:prstGeom>
          <a:noFill/>
          <a:ln/>
        </p:spPr>
        <p:txBody>
          <a:bodyPr wrap="square" lIns="0" tIns="0" rIns="0" bIns="0" rtlCol="0" anchor="t">
            <a:normAutofit/>
          </a:bodyPr>
          <a:lstStyle/>
          <a:p>
            <a:pPr algn="l" indent="0" marL="0">
              <a:lnSpc>
                <a:spcPts val="3840"/>
              </a:lnSpc>
              <a:buNone/>
            </a:pPr>
            <a:r>
              <a:rPr lang="en-US" sz="3200" b="0" i="0" dirty="0">
                <a:solidFill>
                  <a:srgbClr val="F6F3EE"/>
                </a:solidFill>
                <a:latin typeface="Source Serif 4" pitchFamily="18" charset="0"/>
                <a:ea typeface="Source Serif 4" pitchFamily="18" charset="-122"/>
                <a:cs typeface="Source Serif 4" pitchFamily="18" charset="-120"/>
              </a:rPr>
              <a:t>Before the final hearing, a child is separated from their parents only if their safety demands it, and only if removal is necessary and proportionate.</a:t>
            </a:r>
            <a:endParaRPr lang="en-US" sz="3200" dirty="0"/>
          </a:p>
        </p:txBody>
      </p:sp>
      <p:sp>
        <p:nvSpPr>
          <p:cNvPr id="4" name="Text 2"/>
          <p:cNvSpPr/>
          <p:nvPr/>
        </p:nvSpPr>
        <p:spPr>
          <a:xfrm>
            <a:off x="812800" y="4175720"/>
            <a:ext cx="9156700"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DDE7EE"/>
                </a:solidFill>
                <a:latin typeface="Source Sans 3" pitchFamily="34" charset="0"/>
                <a:ea typeface="Source Sans 3" pitchFamily="34" charset="-122"/>
                <a:cs typeface="Source Sans 3" pitchFamily="34" charset="-120"/>
              </a:rPr>
              <a:t>The council must show it has considered alternatives first, such as a relative or a parent-and-baby placement. A judge can later reverse a removal, so placements can end suddenly in either direction.</a:t>
            </a:r>
            <a:endParaRPr lang="en-US" sz="1600" dirty="0"/>
          </a:p>
        </p:txBody>
      </p:sp>
      <p:sp>
        <p:nvSpPr>
          <p:cNvPr id="5" name="Text 3"/>
          <p:cNvSpPr/>
          <p:nvPr/>
        </p:nvSpPr>
        <p:spPr>
          <a:xfrm>
            <a:off x="812800" y="6238280"/>
            <a:ext cx="10464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3D3DE"/>
                </a:solidFill>
                <a:latin typeface="Source Sans 3" pitchFamily="34" charset="0"/>
                <a:ea typeface="Source Sans 3" pitchFamily="34" charset="-122"/>
                <a:cs typeface="Source Sans 3" pitchFamily="34" charset="-120"/>
              </a:rPr>
              <a:t>Re C (A Child: Interim Separation) [2020] EWCA Civ 257 · Care proceedings in England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THE COURT PROCESS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Seven stages under the Public Law Outline</a:t>
            </a:r>
            <a:endParaRPr lang="en-US" sz="3600" dirty="0"/>
          </a:p>
        </p:txBody>
      </p:sp>
      <p:sp>
        <p:nvSpPr>
          <p:cNvPr id="4" name="Shape 2"/>
          <p:cNvSpPr/>
          <p:nvPr/>
        </p:nvSpPr>
        <p:spPr>
          <a:xfrm>
            <a:off x="812800" y="2011561"/>
            <a:ext cx="1422400" cy="0"/>
          </a:xfrm>
          <a:prstGeom prst="line">
            <a:avLst/>
          </a:prstGeom>
          <a:noFill/>
          <a:ln w="50800">
            <a:solidFill>
              <a:srgbClr val="2F5D7C"/>
            </a:solidFill>
            <a:prstDash val="solid"/>
          </a:ln>
        </p:spPr>
      </p:sp>
      <p:sp>
        <p:nvSpPr>
          <p:cNvPr id="5" name="Text 3"/>
          <p:cNvSpPr/>
          <p:nvPr/>
        </p:nvSpPr>
        <p:spPr>
          <a:xfrm>
            <a:off x="812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5D7C"/>
                </a:solidFill>
                <a:latin typeface="Source Sans 3" pitchFamily="34" charset="0"/>
                <a:ea typeface="Source Sans 3" pitchFamily="34" charset="-122"/>
                <a:cs typeface="Source Sans 3" pitchFamily="34" charset="-120"/>
              </a:rPr>
              <a:t>Day 1</a:t>
            </a:r>
            <a:endParaRPr lang="en-US" sz="1200" dirty="0"/>
          </a:p>
        </p:txBody>
      </p:sp>
      <p:sp>
        <p:nvSpPr>
          <p:cNvPr id="6" name="Text 4"/>
          <p:cNvSpPr/>
          <p:nvPr/>
        </p:nvSpPr>
        <p:spPr>
          <a:xfrm>
            <a:off x="812800" y="2478881"/>
            <a:ext cx="14732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Issue</a:t>
            </a:r>
            <a:endParaRPr lang="en-US" sz="1400" dirty="0"/>
          </a:p>
        </p:txBody>
      </p:sp>
      <p:sp>
        <p:nvSpPr>
          <p:cNvPr id="7" name="Text 5"/>
          <p:cNvSpPr/>
          <p:nvPr/>
        </p:nvSpPr>
        <p:spPr>
          <a:xfrm>
            <a:off x="812800" y="2768402"/>
            <a:ext cx="147320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Application, threshold and interim care plan filed</a:t>
            </a:r>
            <a:endParaRPr lang="en-US" sz="1200" dirty="0"/>
          </a:p>
        </p:txBody>
      </p:sp>
      <p:sp>
        <p:nvSpPr>
          <p:cNvPr id="8" name="Shape 6"/>
          <p:cNvSpPr/>
          <p:nvPr/>
        </p:nvSpPr>
        <p:spPr>
          <a:xfrm>
            <a:off x="2336800" y="2011561"/>
            <a:ext cx="1422400" cy="0"/>
          </a:xfrm>
          <a:prstGeom prst="line">
            <a:avLst/>
          </a:prstGeom>
          <a:noFill/>
          <a:ln w="50800">
            <a:solidFill>
              <a:srgbClr val="2F5D7C"/>
            </a:solidFill>
            <a:prstDash val="solid"/>
          </a:ln>
        </p:spPr>
      </p:sp>
      <p:sp>
        <p:nvSpPr>
          <p:cNvPr id="9" name="Text 7"/>
          <p:cNvSpPr/>
          <p:nvPr/>
        </p:nvSpPr>
        <p:spPr>
          <a:xfrm>
            <a:off x="2336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5D7C"/>
                </a:solidFill>
                <a:latin typeface="Source Sans 3" pitchFamily="34" charset="0"/>
                <a:ea typeface="Source Sans 3" pitchFamily="34" charset="-122"/>
                <a:cs typeface="Source Sans 3" pitchFamily="34" charset="-120"/>
              </a:rPr>
              <a:t>Within days</a:t>
            </a:r>
            <a:endParaRPr lang="en-US" sz="1200" dirty="0"/>
          </a:p>
        </p:txBody>
      </p:sp>
      <p:sp>
        <p:nvSpPr>
          <p:cNvPr id="10" name="Text 8"/>
          <p:cNvSpPr/>
          <p:nvPr/>
        </p:nvSpPr>
        <p:spPr>
          <a:xfrm>
            <a:off x="2336800" y="2478881"/>
            <a:ext cx="14732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First hearing</a:t>
            </a:r>
            <a:endParaRPr lang="en-US" sz="1400" dirty="0"/>
          </a:p>
        </p:txBody>
      </p:sp>
      <p:sp>
        <p:nvSpPr>
          <p:cNvPr id="11" name="Text 9"/>
          <p:cNvSpPr/>
          <p:nvPr/>
        </p:nvSpPr>
        <p:spPr>
          <a:xfrm>
            <a:off x="2336800" y="2768402"/>
            <a:ext cx="147320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Where the child lives; parents' contact</a:t>
            </a:r>
            <a:endParaRPr lang="en-US" sz="1200" dirty="0"/>
          </a:p>
        </p:txBody>
      </p:sp>
      <p:sp>
        <p:nvSpPr>
          <p:cNvPr id="12" name="Shape 10"/>
          <p:cNvSpPr/>
          <p:nvPr/>
        </p:nvSpPr>
        <p:spPr>
          <a:xfrm>
            <a:off x="3860800" y="2011561"/>
            <a:ext cx="1422400" cy="0"/>
          </a:xfrm>
          <a:prstGeom prst="line">
            <a:avLst/>
          </a:prstGeom>
          <a:noFill/>
          <a:ln w="50800">
            <a:solidFill>
              <a:srgbClr val="2F5D7C"/>
            </a:solidFill>
            <a:prstDash val="solid"/>
          </a:ln>
        </p:spPr>
      </p:sp>
      <p:sp>
        <p:nvSpPr>
          <p:cNvPr id="13" name="Text 11"/>
          <p:cNvSpPr/>
          <p:nvPr/>
        </p:nvSpPr>
        <p:spPr>
          <a:xfrm>
            <a:off x="3860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5D7C"/>
                </a:solidFill>
                <a:latin typeface="Source Sans 3" pitchFamily="34" charset="0"/>
                <a:ea typeface="Source Sans 3" pitchFamily="34" charset="-122"/>
                <a:cs typeface="Source Sans 3" pitchFamily="34" charset="-120"/>
              </a:rPr>
              <a:t>Day 12–18</a:t>
            </a:r>
            <a:endParaRPr lang="en-US" sz="1200" dirty="0"/>
          </a:p>
        </p:txBody>
      </p:sp>
      <p:sp>
        <p:nvSpPr>
          <p:cNvPr id="14" name="Text 12"/>
          <p:cNvSpPr/>
          <p:nvPr/>
        </p:nvSpPr>
        <p:spPr>
          <a:xfrm>
            <a:off x="3860800" y="2478881"/>
            <a:ext cx="1473200" cy="66536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Case Management Hearing</a:t>
            </a:r>
            <a:endParaRPr lang="en-US" sz="1400" dirty="0"/>
          </a:p>
        </p:txBody>
      </p:sp>
      <p:sp>
        <p:nvSpPr>
          <p:cNvPr id="15" name="Text 13"/>
          <p:cNvSpPr/>
          <p:nvPr/>
        </p:nvSpPr>
        <p:spPr>
          <a:xfrm>
            <a:off x="3860800" y="3195042"/>
            <a:ext cx="147320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Issues set, assessments ordered</a:t>
            </a:r>
            <a:endParaRPr lang="en-US" sz="1200" dirty="0"/>
          </a:p>
        </p:txBody>
      </p:sp>
      <p:sp>
        <p:nvSpPr>
          <p:cNvPr id="16" name="Shape 14"/>
          <p:cNvSpPr/>
          <p:nvPr/>
        </p:nvSpPr>
        <p:spPr>
          <a:xfrm>
            <a:off x="5384800" y="2011561"/>
            <a:ext cx="1422400" cy="0"/>
          </a:xfrm>
          <a:prstGeom prst="line">
            <a:avLst/>
          </a:prstGeom>
          <a:noFill/>
          <a:ln w="50800">
            <a:solidFill>
              <a:srgbClr val="B25A24"/>
            </a:solidFill>
            <a:prstDash val="solid"/>
          </a:ln>
        </p:spPr>
      </p:sp>
      <p:sp>
        <p:nvSpPr>
          <p:cNvPr id="17" name="Text 15"/>
          <p:cNvSpPr/>
          <p:nvPr/>
        </p:nvSpPr>
        <p:spPr>
          <a:xfrm>
            <a:off x="5384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B25A24"/>
                </a:solidFill>
                <a:latin typeface="Source Sans 3" pitchFamily="34" charset="0"/>
                <a:ea typeface="Source Sans 3" pitchFamily="34" charset="-122"/>
                <a:cs typeface="Source Sans 3" pitchFamily="34" charset="-120"/>
              </a:rPr>
              <a:t>Weeks 3–18</a:t>
            </a:r>
            <a:endParaRPr lang="en-US" sz="1200" dirty="0"/>
          </a:p>
        </p:txBody>
      </p:sp>
      <p:sp>
        <p:nvSpPr>
          <p:cNvPr id="18" name="Text 16"/>
          <p:cNvSpPr/>
          <p:nvPr/>
        </p:nvSpPr>
        <p:spPr>
          <a:xfrm>
            <a:off x="5384800" y="2478881"/>
            <a:ext cx="14732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Assessments</a:t>
            </a:r>
            <a:endParaRPr lang="en-US" sz="1400" dirty="0"/>
          </a:p>
        </p:txBody>
      </p:sp>
      <p:sp>
        <p:nvSpPr>
          <p:cNvPr id="19" name="Text 17"/>
          <p:cNvSpPr/>
          <p:nvPr/>
        </p:nvSpPr>
        <p:spPr>
          <a:xfrm>
            <a:off x="5384800" y="2768402"/>
            <a:ext cx="1473200" cy="64244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Parents and relatives assessed; your notes feed in</a:t>
            </a:r>
            <a:endParaRPr lang="en-US" sz="1200" dirty="0"/>
          </a:p>
        </p:txBody>
      </p:sp>
      <p:sp>
        <p:nvSpPr>
          <p:cNvPr id="20" name="Shape 18"/>
          <p:cNvSpPr/>
          <p:nvPr/>
        </p:nvSpPr>
        <p:spPr>
          <a:xfrm>
            <a:off x="6908800" y="2011561"/>
            <a:ext cx="1422400" cy="0"/>
          </a:xfrm>
          <a:prstGeom prst="line">
            <a:avLst/>
          </a:prstGeom>
          <a:noFill/>
          <a:ln w="50800">
            <a:solidFill>
              <a:srgbClr val="2F5D7C"/>
            </a:solidFill>
            <a:prstDash val="solid"/>
          </a:ln>
        </p:spPr>
      </p:sp>
      <p:sp>
        <p:nvSpPr>
          <p:cNvPr id="21" name="Text 19"/>
          <p:cNvSpPr/>
          <p:nvPr/>
        </p:nvSpPr>
        <p:spPr>
          <a:xfrm>
            <a:off x="6908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5D7C"/>
                </a:solidFill>
                <a:latin typeface="Source Sans 3" pitchFamily="34" charset="0"/>
                <a:ea typeface="Source Sans 3" pitchFamily="34" charset="-122"/>
                <a:cs typeface="Source Sans 3" pitchFamily="34" charset="-120"/>
              </a:rPr>
              <a:t>Late stage</a:t>
            </a:r>
            <a:endParaRPr lang="en-US" sz="1200" dirty="0"/>
          </a:p>
        </p:txBody>
      </p:sp>
      <p:sp>
        <p:nvSpPr>
          <p:cNvPr id="22" name="Text 20"/>
          <p:cNvSpPr/>
          <p:nvPr/>
        </p:nvSpPr>
        <p:spPr>
          <a:xfrm>
            <a:off x="6908800" y="2478881"/>
            <a:ext cx="14732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Final evidence</a:t>
            </a:r>
            <a:endParaRPr lang="en-US" sz="1400" dirty="0"/>
          </a:p>
        </p:txBody>
      </p:sp>
      <p:sp>
        <p:nvSpPr>
          <p:cNvPr id="23" name="Text 21"/>
          <p:cNvSpPr/>
          <p:nvPr/>
        </p:nvSpPr>
        <p:spPr>
          <a:xfrm>
            <a:off x="6908800" y="2768402"/>
            <a:ext cx="147320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Final care plan; guardian's report</a:t>
            </a:r>
            <a:endParaRPr lang="en-US" sz="1200" dirty="0"/>
          </a:p>
        </p:txBody>
      </p:sp>
      <p:sp>
        <p:nvSpPr>
          <p:cNvPr id="24" name="Shape 22"/>
          <p:cNvSpPr/>
          <p:nvPr/>
        </p:nvSpPr>
        <p:spPr>
          <a:xfrm>
            <a:off x="8432800" y="2011561"/>
            <a:ext cx="1422400" cy="0"/>
          </a:xfrm>
          <a:prstGeom prst="line">
            <a:avLst/>
          </a:prstGeom>
          <a:noFill/>
          <a:ln w="50800">
            <a:solidFill>
              <a:srgbClr val="2F5D7C"/>
            </a:solidFill>
            <a:prstDash val="solid"/>
          </a:ln>
        </p:spPr>
      </p:sp>
      <p:sp>
        <p:nvSpPr>
          <p:cNvPr id="25" name="Text 23"/>
          <p:cNvSpPr/>
          <p:nvPr/>
        </p:nvSpPr>
        <p:spPr>
          <a:xfrm>
            <a:off x="8432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5D7C"/>
                </a:solidFill>
                <a:latin typeface="Source Sans 3" pitchFamily="34" charset="0"/>
                <a:ea typeface="Source Sans 3" pitchFamily="34" charset="-122"/>
                <a:cs typeface="Source Sans 3" pitchFamily="34" charset="-120"/>
              </a:rPr>
              <a:t>Late stage</a:t>
            </a:r>
            <a:endParaRPr lang="en-US" sz="1200" dirty="0"/>
          </a:p>
        </p:txBody>
      </p:sp>
      <p:sp>
        <p:nvSpPr>
          <p:cNvPr id="26" name="Text 24"/>
          <p:cNvSpPr/>
          <p:nvPr/>
        </p:nvSpPr>
        <p:spPr>
          <a:xfrm>
            <a:off x="8432800" y="2478881"/>
            <a:ext cx="1473200" cy="452041"/>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Issues Resolution Hearing</a:t>
            </a:r>
            <a:endParaRPr lang="en-US" sz="1400" dirty="0"/>
          </a:p>
        </p:txBody>
      </p:sp>
      <p:sp>
        <p:nvSpPr>
          <p:cNvPr id="27" name="Text 25"/>
          <p:cNvSpPr/>
          <p:nvPr/>
        </p:nvSpPr>
        <p:spPr>
          <a:xfrm>
            <a:off x="8432800" y="2981722"/>
            <a:ext cx="147320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Disputes narrowed; many cases end here</a:t>
            </a:r>
            <a:endParaRPr lang="en-US" sz="1200" dirty="0"/>
          </a:p>
        </p:txBody>
      </p:sp>
      <p:sp>
        <p:nvSpPr>
          <p:cNvPr id="28" name="Shape 26"/>
          <p:cNvSpPr/>
          <p:nvPr/>
        </p:nvSpPr>
        <p:spPr>
          <a:xfrm>
            <a:off x="9956800" y="2011561"/>
            <a:ext cx="1422400" cy="0"/>
          </a:xfrm>
          <a:prstGeom prst="line">
            <a:avLst/>
          </a:prstGeom>
          <a:noFill/>
          <a:ln w="50800">
            <a:solidFill>
              <a:srgbClr val="1F2A33"/>
            </a:solidFill>
            <a:prstDash val="solid"/>
          </a:ln>
        </p:spPr>
      </p:sp>
      <p:sp>
        <p:nvSpPr>
          <p:cNvPr id="29" name="Text 27"/>
          <p:cNvSpPr/>
          <p:nvPr/>
        </p:nvSpPr>
        <p:spPr>
          <a:xfrm>
            <a:off x="9956800" y="2189361"/>
            <a:ext cx="14732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F2A33"/>
                </a:solidFill>
                <a:latin typeface="Source Sans 3" pitchFamily="34" charset="0"/>
                <a:ea typeface="Source Sans 3" pitchFamily="34" charset="-122"/>
                <a:cs typeface="Source Sans 3" pitchFamily="34" charset="-120"/>
              </a:rPr>
              <a:t>Target: week 26</a:t>
            </a:r>
            <a:endParaRPr lang="en-US" sz="1200" dirty="0"/>
          </a:p>
        </p:txBody>
      </p:sp>
      <p:sp>
        <p:nvSpPr>
          <p:cNvPr id="30" name="Text 28"/>
          <p:cNvSpPr/>
          <p:nvPr/>
        </p:nvSpPr>
        <p:spPr>
          <a:xfrm>
            <a:off x="9956800" y="2478881"/>
            <a:ext cx="14732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F2A33"/>
                </a:solidFill>
                <a:latin typeface="Source Sans 3" pitchFamily="34" charset="0"/>
                <a:ea typeface="Source Sans 3" pitchFamily="34" charset="-122"/>
                <a:cs typeface="Source Sans 3" pitchFamily="34" charset="-120"/>
              </a:rPr>
              <a:t>Final hearing</a:t>
            </a:r>
            <a:endParaRPr lang="en-US" sz="1400" dirty="0"/>
          </a:p>
        </p:txBody>
      </p:sp>
      <p:sp>
        <p:nvSpPr>
          <p:cNvPr id="31" name="Text 29"/>
          <p:cNvSpPr/>
          <p:nvPr/>
        </p:nvSpPr>
        <p:spPr>
          <a:xfrm>
            <a:off x="9956800" y="2768402"/>
            <a:ext cx="1473200" cy="436761"/>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4A5560"/>
                </a:solidFill>
                <a:latin typeface="Source Sans 3" pitchFamily="34" charset="0"/>
                <a:ea typeface="Source Sans 3" pitchFamily="34" charset="-122"/>
                <a:cs typeface="Source Sans 3" pitchFamily="34" charset="-120"/>
              </a:rPr>
              <a:t>Judge decides the order, if any</a:t>
            </a:r>
            <a:endParaRPr lang="en-US" sz="1200" dirty="0"/>
          </a:p>
        </p:txBody>
      </p:sp>
      <p:sp>
        <p:nvSpPr>
          <p:cNvPr id="32" name="Text 30"/>
          <p:cNvSpPr/>
          <p:nvPr/>
        </p:nvSpPr>
        <p:spPr>
          <a:xfrm>
            <a:off x="812800" y="3962003"/>
            <a:ext cx="9810750"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0"/>
                </a:solidFill>
                <a:latin typeface="Source Sans 3" pitchFamily="34" charset="0"/>
                <a:ea typeface="Source Sans 3" pitchFamily="34" charset="-122"/>
                <a:cs typeface="Source Sans 3" pitchFamily="34" charset="-120"/>
              </a:rPr>
              <a:t>A </a:t>
            </a:r>
            <a:r>
              <a:rPr lang="en-US" sz="1400" b="1" dirty="0">
                <a:solidFill>
                  <a:srgbClr val="1F2A33"/>
                </a:solidFill>
                <a:latin typeface="Source Sans 3" pitchFamily="34" charset="0"/>
                <a:ea typeface="Source Sans 3" pitchFamily="34" charset="-122"/>
                <a:cs typeface="Source Sans 3" pitchFamily="34" charset="-120"/>
              </a:rPr>
              <a:t>fact-finding hearing</a:t>
            </a:r>
            <a:r>
              <a:rPr lang="en-US" sz="1400" dirty="0">
                <a:solidFill>
                  <a:srgbClr val="4A5560"/>
                </a:solidFill>
                <a:latin typeface="Source Sans 3" pitchFamily="34" charset="0"/>
                <a:ea typeface="Source Sans 3" pitchFamily="34" charset="-122"/>
                <a:cs typeface="Source Sans 3" pitchFamily="34" charset="-120"/>
              </a:rPr>
              <a:t> may be added where facts are seriously disputed, such as how a baby was injured. This often adds months.</a:t>
            </a:r>
            <a:endParaRPr lang="en-US" sz="1400" dirty="0"/>
          </a:p>
        </p:txBody>
      </p:sp>
      <p:sp>
        <p:nvSpPr>
          <p:cNvPr id="33" name="Text 3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2A33"/>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3A37A"/>
                </a:solidFill>
                <a:latin typeface="Source Sans 3" pitchFamily="34" charset="0"/>
                <a:ea typeface="Source Sans 3" pitchFamily="34" charset="-122"/>
                <a:cs typeface="Source Sans 3" pitchFamily="34" charset="-120"/>
              </a:rPr>
              <a:t>HOW LONG IT TAKES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F6F3EE"/>
                </a:solidFill>
                <a:latin typeface="Source Serif 4" pitchFamily="18" charset="0"/>
                <a:ea typeface="Source Serif 4" pitchFamily="18" charset="-122"/>
                <a:cs typeface="Source Serif 4" pitchFamily="18" charset="-120"/>
              </a:rPr>
              <a:t>The target is six months; reality is often longer</a:t>
            </a:r>
            <a:endParaRPr lang="en-US" sz="3600" dirty="0"/>
          </a:p>
        </p:txBody>
      </p:sp>
      <p:sp>
        <p:nvSpPr>
          <p:cNvPr id="4" name="Text 2"/>
          <p:cNvSpPr/>
          <p:nvPr/>
        </p:nvSpPr>
        <p:spPr>
          <a:xfrm>
            <a:off x="812800" y="1986161"/>
            <a:ext cx="5127752" cy="1295400"/>
          </a:xfrm>
          <a:prstGeom prst="rect">
            <a:avLst/>
          </a:prstGeom>
          <a:noFill/>
          <a:ln/>
        </p:spPr>
        <p:txBody>
          <a:bodyPr wrap="square" lIns="0" tIns="0" rIns="0" bIns="0" rtlCol="0" anchor="t">
            <a:normAutofit/>
          </a:bodyPr>
          <a:lstStyle/>
          <a:p>
            <a:pPr algn="l" indent="0" marL="0">
              <a:lnSpc>
                <a:spcPts val="10000"/>
              </a:lnSpc>
              <a:buNone/>
            </a:pPr>
            <a:r>
              <a:rPr lang="en-US" sz="10000" dirty="0">
                <a:solidFill>
                  <a:srgbClr val="F6F3EE"/>
                </a:solidFill>
                <a:latin typeface="Source Serif 4" pitchFamily="18" charset="0"/>
                <a:ea typeface="Source Serif 4" pitchFamily="18" charset="-122"/>
                <a:cs typeface="Source Serif 4" pitchFamily="18" charset="-120"/>
              </a:rPr>
              <a:t>26</a:t>
            </a:r>
            <a:endParaRPr lang="en-US" sz="10000" dirty="0"/>
          </a:p>
        </p:txBody>
      </p:sp>
      <p:sp>
        <p:nvSpPr>
          <p:cNvPr id="5" name="Text 3"/>
          <p:cNvSpPr/>
          <p:nvPr/>
        </p:nvSpPr>
        <p:spPr>
          <a:xfrm>
            <a:off x="812800" y="3357761"/>
            <a:ext cx="512775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E"/>
                </a:solidFill>
                <a:latin typeface="Source Sans 3" pitchFamily="34" charset="0"/>
                <a:ea typeface="Source Sans 3" pitchFamily="34" charset="-122"/>
                <a:cs typeface="Source Sans 3" pitchFamily="34" charset="-120"/>
              </a:rPr>
              <a:t>weeks: the legal target</a:t>
            </a:r>
            <a:endParaRPr lang="en-US" sz="1800" dirty="0"/>
          </a:p>
        </p:txBody>
      </p:sp>
      <p:sp>
        <p:nvSpPr>
          <p:cNvPr id="6" name="Text 4"/>
          <p:cNvSpPr/>
          <p:nvPr/>
        </p:nvSpPr>
        <p:spPr>
          <a:xfrm>
            <a:off x="812800" y="3733602"/>
            <a:ext cx="512775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7CDD2"/>
                </a:solidFill>
                <a:latin typeface="Source Sans 3" pitchFamily="34" charset="0"/>
                <a:ea typeface="Source Sans 3" pitchFamily="34" charset="-122"/>
                <a:cs typeface="Source Sans 3" pitchFamily="34" charset="-120"/>
              </a:rPr>
              <a:t>Section 32, Children Act 1989, counted from the day the application is issued</a:t>
            </a:r>
            <a:endParaRPr lang="en-US" sz="1400" dirty="0"/>
          </a:p>
        </p:txBody>
      </p:sp>
      <p:sp>
        <p:nvSpPr>
          <p:cNvPr id="7" name="Text 5"/>
          <p:cNvSpPr/>
          <p:nvPr/>
        </p:nvSpPr>
        <p:spPr>
          <a:xfrm>
            <a:off x="6400800" y="1986161"/>
            <a:ext cx="5127752" cy="1295400"/>
          </a:xfrm>
          <a:prstGeom prst="rect">
            <a:avLst/>
          </a:prstGeom>
          <a:noFill/>
          <a:ln/>
        </p:spPr>
        <p:txBody>
          <a:bodyPr wrap="square" lIns="0" tIns="0" rIns="0" bIns="0" rtlCol="0" anchor="t">
            <a:normAutofit/>
          </a:bodyPr>
          <a:lstStyle/>
          <a:p>
            <a:pPr algn="l" indent="0" marL="0">
              <a:lnSpc>
                <a:spcPts val="10000"/>
              </a:lnSpc>
              <a:buNone/>
            </a:pPr>
            <a:r>
              <a:rPr lang="en-US" sz="10000" dirty="0">
                <a:solidFill>
                  <a:srgbClr val="E3A37A"/>
                </a:solidFill>
                <a:latin typeface="Source Serif 4" pitchFamily="18" charset="0"/>
                <a:ea typeface="Source Serif 4" pitchFamily="18" charset="-122"/>
                <a:cs typeface="Source Serif 4" pitchFamily="18" charset="-120"/>
              </a:rPr>
              <a:t>38</a:t>
            </a:r>
            <a:endParaRPr lang="en-US" sz="10000" dirty="0"/>
          </a:p>
        </p:txBody>
      </p:sp>
      <p:sp>
        <p:nvSpPr>
          <p:cNvPr id="8" name="Text 6"/>
          <p:cNvSpPr/>
          <p:nvPr/>
        </p:nvSpPr>
        <p:spPr>
          <a:xfrm>
            <a:off x="6400800" y="3357761"/>
            <a:ext cx="512775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E"/>
                </a:solidFill>
                <a:latin typeface="Source Sans 3" pitchFamily="34" charset="0"/>
                <a:ea typeface="Source Sans 3" pitchFamily="34" charset="-122"/>
                <a:cs typeface="Source Sans 3" pitchFamily="34" charset="-120"/>
              </a:rPr>
              <a:t>weeks: national average, 2025–26</a:t>
            </a:r>
            <a:endParaRPr lang="en-US" sz="1800" dirty="0"/>
          </a:p>
        </p:txBody>
      </p:sp>
      <p:sp>
        <p:nvSpPr>
          <p:cNvPr id="9" name="Text 7"/>
          <p:cNvSpPr/>
          <p:nvPr/>
        </p:nvSpPr>
        <p:spPr>
          <a:xfrm>
            <a:off x="6400800" y="3733602"/>
            <a:ext cx="512775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7CDD2"/>
                </a:solidFill>
                <a:latin typeface="Source Sans 3" pitchFamily="34" charset="0"/>
                <a:ea typeface="Source Sans 3" pitchFamily="34" charset="-122"/>
                <a:cs typeface="Source Sans 3" pitchFamily="34" charset="-120"/>
              </a:rPr>
              <a:t>Extensions are granted up to 8 weeks at a time, only where needed to decide the case justly</a:t>
            </a:r>
            <a:endParaRPr lang="en-US" sz="1400" dirty="0"/>
          </a:p>
        </p:txBody>
      </p:sp>
      <p:sp>
        <p:nvSpPr>
          <p:cNvPr id="10" name="Text 8"/>
          <p:cNvSpPr/>
          <p:nvPr/>
        </p:nvSpPr>
        <p:spPr>
          <a:xfrm>
            <a:off x="812800" y="6238280"/>
            <a:ext cx="104648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2B9"/>
                </a:solidFill>
                <a:latin typeface="Source Sans 3" pitchFamily="34" charset="0"/>
                <a:ea typeface="Source Sans 3" pitchFamily="34" charset="-122"/>
                <a:cs typeface="Source Sans 3" pitchFamily="34" charset="-120"/>
              </a:rPr>
              <a:t>Source: Cafcass data, via TBI Law (July 2026) · Care proceedings in England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POSSIBLE OUTCOMES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Least drastic first; adoption last</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061"/>
          <a:ext cx="10553700" cy="2887861"/>
        </p:xfrm>
        <a:graphic>
          <a:graphicData uri="http://schemas.openxmlformats.org/drawingml/2006/table">
            <a:tbl>
              <a:tblPr/>
              <a:tblGrid>
                <a:gridCol w="3517900"/>
                <a:gridCol w="3517900"/>
                <a:gridCol w="3517900"/>
              </a:tblGrid>
              <a:tr h="481310">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Outcome</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Where the child lives</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1D252C"/>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c>
                  <a:txBody>
                    <a:bodyPr/>
                    <a:lstStyle/>
                    <a:p>
                      <a:pPr indent="0" marL="0">
                        <a:lnSpc>
                          <a:spcPts val="1960"/>
                        </a:lnSpc>
                        <a:buNone/>
                      </a:pPr>
                      <a:r>
                        <a:rPr lang="en-US" sz="1400" b="1" dirty="0">
                          <a:solidFill>
                            <a:srgbClr val="F6F3EE"/>
                          </a:solidFill>
                          <a:latin typeface="Source Sans 3" pitchFamily="34" charset="0"/>
                          <a:ea typeface="Source Sans 3" pitchFamily="34" charset="-122"/>
                          <a:cs typeface="Source Sans 3" pitchFamily="34" charset="-120"/>
                        </a:rPr>
                        <a:t>What it means</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1D252C"/>
                      </a:solidFill>
                      <a:prstDash val="solid"/>
                      <a:round/>
                      <a:headEnd type="none" w="med" len="med"/>
                      <a:tailEnd type="none" w="med" len="med"/>
                    </a:lnL>
                    <a:lnR w="12700" cap="flat" cmpd="sng" algn="ctr">
                      <a:solidFill>
                        <a:srgbClr val="1D252C"/>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D252C"/>
                      </a:solidFill>
                      <a:prstDash val="solid"/>
                      <a:round/>
                      <a:headEnd type="none" w="med" len="med"/>
                      <a:tailEnd type="none" w="med" len="med"/>
                    </a:lnB>
                    <a:solidFill>
                      <a:srgbClr val="1F2A33"/>
                    </a:solidFill>
                  </a:tcPr>
                </a:tc>
              </a:tr>
              <a:tr h="4813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No order</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With parents</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Case ends; support may continue</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D252C"/>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4813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Supervision order</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With parents</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Council monitors, usually for a year</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4813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Special guardianship</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Relative or friend</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Carer gains parental responsibility to 18</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4813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Care order</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Foster or residential care</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Council shares parental responsibility to 18</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481310">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Placement order</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Adoptive family</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Only where nothing else will do</a:t>
                      </a:r>
                      <a:endParaRPr lang="en-US" sz="1400" dirty="0">
                        <a:latin typeface="Source Sans 3" charset="0"/>
                        <a:ea typeface="Source Sans 3" charset="0"/>
                        <a:cs typeface="Source Sans 3" charset="0"/>
                      </a:endParaRPr>
                    </a:p>
                  </a:txBody>
                  <a:tcPr marL="152400" marR="152400" marT="114300" marB="114300"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bl>
          </a:graphicData>
        </a:graphic>
      </p:graphicFrame>
      <p:sp>
        <p:nvSpPr>
          <p:cNvPr id="5" name="Text 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PARENTS' CONTACT</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Parents keep seeing their child</a:t>
            </a:r>
            <a:endParaRPr lang="en-US" sz="3600" dirty="0"/>
          </a:p>
        </p:txBody>
      </p:sp>
      <p:sp>
        <p:nvSpPr>
          <p:cNvPr id="4" name="Shape 2"/>
          <p:cNvSpPr/>
          <p:nvPr/>
        </p:nvSpPr>
        <p:spPr>
          <a:xfrm>
            <a:off x="812800" y="1935361"/>
            <a:ext cx="3556000" cy="2788444"/>
          </a:xfrm>
          <a:prstGeom prst="roundRect">
            <a:avLst>
              <a:gd name="adj" fmla="val 3644"/>
            </a:avLst>
          </a:prstGeom>
          <a:solidFill>
            <a:srgbClr val="1F2A33"/>
          </a:solidFill>
          <a:ln/>
        </p:spPr>
      </p:sp>
      <p:sp>
        <p:nvSpPr>
          <p:cNvPr id="5" name="Text 3"/>
          <p:cNvSpPr/>
          <p:nvPr/>
        </p:nvSpPr>
        <p:spPr>
          <a:xfrm>
            <a:off x="1117600" y="2240161"/>
            <a:ext cx="3034792" cy="1295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F6F3EE"/>
                </a:solidFill>
                <a:latin typeface="Source Serif 4" pitchFamily="18" charset="0"/>
                <a:ea typeface="Source Serif 4" pitchFamily="18" charset="-122"/>
                <a:cs typeface="Source Serif 4" pitchFamily="18" charset="-120"/>
              </a:rPr>
              <a:t>The council must allow reasonable contact with parents, and since 2026 with siblings too</a:t>
            </a:r>
            <a:endParaRPr lang="en-US" sz="2000" dirty="0"/>
          </a:p>
        </p:txBody>
      </p:sp>
      <p:sp>
        <p:nvSpPr>
          <p:cNvPr id="6" name="Text 4"/>
          <p:cNvSpPr/>
          <p:nvPr/>
        </p:nvSpPr>
        <p:spPr>
          <a:xfrm>
            <a:off x="1117600" y="3662561"/>
            <a:ext cx="303479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7CDD2"/>
                </a:solidFill>
                <a:latin typeface="Source Sans 3" pitchFamily="34" charset="0"/>
                <a:ea typeface="Source Sans 3" pitchFamily="34" charset="-122"/>
                <a:cs typeface="Source Sans 3" pitchFamily="34" charset="-120"/>
              </a:rPr>
              <a:t>Children Act 1989, section 34. Norfolk calls it Family Time.</a:t>
            </a:r>
            <a:endParaRPr lang="en-US" sz="1300" dirty="0"/>
          </a:p>
        </p:txBody>
      </p:sp>
      <p:sp>
        <p:nvSpPr>
          <p:cNvPr id="7" name="Shape 5"/>
          <p:cNvSpPr/>
          <p:nvPr/>
        </p:nvSpPr>
        <p:spPr>
          <a:xfrm>
            <a:off x="4673600" y="2441377"/>
            <a:ext cx="6705600" cy="0"/>
          </a:xfrm>
          <a:prstGeom prst="line">
            <a:avLst/>
          </a:prstGeom>
          <a:noFill/>
          <a:ln w="6350">
            <a:solidFill>
              <a:srgbClr val="D9D2C6"/>
            </a:solidFill>
            <a:prstDash val="solid"/>
          </a:ln>
        </p:spPr>
      </p:sp>
      <p:sp>
        <p:nvSpPr>
          <p:cNvPr id="8" name="Text 6"/>
          <p:cNvSpPr/>
          <p:nvPr/>
        </p:nvSpPr>
        <p:spPr>
          <a:xfrm>
            <a:off x="4673600" y="2062361"/>
            <a:ext cx="15748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Who decides</a:t>
            </a:r>
            <a:endParaRPr lang="en-US" sz="1400" dirty="0"/>
          </a:p>
        </p:txBody>
      </p:sp>
      <p:sp>
        <p:nvSpPr>
          <p:cNvPr id="9" name="Text 7"/>
          <p:cNvSpPr/>
          <p:nvPr/>
        </p:nvSpPr>
        <p:spPr>
          <a:xfrm>
            <a:off x="6350000" y="2062361"/>
            <a:ext cx="5180076"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The care plan; the court if parents dispute it</a:t>
            </a:r>
            <a:endParaRPr lang="en-US" sz="1400" dirty="0"/>
          </a:p>
        </p:txBody>
      </p:sp>
      <p:sp>
        <p:nvSpPr>
          <p:cNvPr id="10" name="Shape 8"/>
          <p:cNvSpPr/>
          <p:nvPr/>
        </p:nvSpPr>
        <p:spPr>
          <a:xfrm>
            <a:off x="4673600" y="3199408"/>
            <a:ext cx="6705600" cy="0"/>
          </a:xfrm>
          <a:prstGeom prst="line">
            <a:avLst/>
          </a:prstGeom>
          <a:noFill/>
          <a:ln w="6350">
            <a:solidFill>
              <a:srgbClr val="D9D2C6"/>
            </a:solidFill>
            <a:prstDash val="solid"/>
          </a:ln>
        </p:spPr>
      </p:sp>
      <p:sp>
        <p:nvSpPr>
          <p:cNvPr id="11" name="Text 9"/>
          <p:cNvSpPr/>
          <p:nvPr/>
        </p:nvSpPr>
        <p:spPr>
          <a:xfrm>
            <a:off x="4673600" y="2571552"/>
            <a:ext cx="1574800" cy="52308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Supervision</a:t>
            </a:r>
            <a:endParaRPr lang="en-US" sz="1400" dirty="0"/>
          </a:p>
        </p:txBody>
      </p:sp>
      <p:sp>
        <p:nvSpPr>
          <p:cNvPr id="12" name="Text 10"/>
          <p:cNvSpPr/>
          <p:nvPr/>
        </p:nvSpPr>
        <p:spPr>
          <a:xfrm>
            <a:off x="6350000" y="2571552"/>
            <a:ext cx="518007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Usually supervised at a family centre, with notes that become evidence</a:t>
            </a:r>
            <a:endParaRPr lang="en-US" sz="1400" dirty="0"/>
          </a:p>
        </p:txBody>
      </p:sp>
      <p:sp>
        <p:nvSpPr>
          <p:cNvPr id="13" name="Shape 11"/>
          <p:cNvSpPr/>
          <p:nvPr/>
        </p:nvSpPr>
        <p:spPr>
          <a:xfrm>
            <a:off x="4673600" y="3708598"/>
            <a:ext cx="6705600" cy="0"/>
          </a:xfrm>
          <a:prstGeom prst="line">
            <a:avLst/>
          </a:prstGeom>
          <a:noFill/>
          <a:ln w="6350">
            <a:solidFill>
              <a:srgbClr val="D9D2C6"/>
            </a:solidFill>
            <a:prstDash val="solid"/>
          </a:ln>
        </p:spPr>
      </p:sp>
      <p:sp>
        <p:nvSpPr>
          <p:cNvPr id="14" name="Text 12"/>
          <p:cNvSpPr/>
          <p:nvPr/>
        </p:nvSpPr>
        <p:spPr>
          <a:xfrm>
            <a:off x="4673600" y="3329583"/>
            <a:ext cx="15748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Babies</a:t>
            </a:r>
            <a:endParaRPr lang="en-US" sz="1400" dirty="0"/>
          </a:p>
        </p:txBody>
      </p:sp>
      <p:sp>
        <p:nvSpPr>
          <p:cNvPr id="15" name="Text 13"/>
          <p:cNvSpPr/>
          <p:nvPr/>
        </p:nvSpPr>
        <p:spPr>
          <a:xfrm>
            <a:off x="6350000" y="3329583"/>
            <a:ext cx="5180076"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More often than older children, to protect attachment</a:t>
            </a:r>
            <a:endParaRPr lang="en-US" sz="1400" dirty="0"/>
          </a:p>
        </p:txBody>
      </p:sp>
      <p:sp>
        <p:nvSpPr>
          <p:cNvPr id="16" name="Shape 14"/>
          <p:cNvSpPr/>
          <p:nvPr/>
        </p:nvSpPr>
        <p:spPr>
          <a:xfrm>
            <a:off x="4673600" y="4217789"/>
            <a:ext cx="6705600" cy="0"/>
          </a:xfrm>
          <a:prstGeom prst="line">
            <a:avLst/>
          </a:prstGeom>
          <a:noFill/>
          <a:ln w="6350">
            <a:solidFill>
              <a:srgbClr val="D9D2C6"/>
            </a:solidFill>
            <a:prstDash val="solid"/>
          </a:ln>
        </p:spPr>
      </p:sp>
      <p:sp>
        <p:nvSpPr>
          <p:cNvPr id="17" name="Text 15"/>
          <p:cNvSpPr/>
          <p:nvPr/>
        </p:nvSpPr>
        <p:spPr>
          <a:xfrm>
            <a:off x="4673600" y="3838773"/>
            <a:ext cx="15748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Stopping it</a:t>
            </a:r>
            <a:endParaRPr lang="en-US" sz="1400" dirty="0"/>
          </a:p>
        </p:txBody>
      </p:sp>
      <p:sp>
        <p:nvSpPr>
          <p:cNvPr id="18" name="Text 16"/>
          <p:cNvSpPr/>
          <p:nvPr/>
        </p:nvSpPr>
        <p:spPr>
          <a:xfrm>
            <a:off x="6350000" y="3838773"/>
            <a:ext cx="5180076"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Council up to 7 days in an emergency; longer needs a court order</a:t>
            </a:r>
            <a:endParaRPr lang="en-US" sz="1400" dirty="0"/>
          </a:p>
        </p:txBody>
      </p:sp>
      <p:sp>
        <p:nvSpPr>
          <p:cNvPr id="19" name="Text 17"/>
          <p:cNvSpPr/>
          <p:nvPr/>
        </p:nvSpPr>
        <p:spPr>
          <a:xfrm>
            <a:off x="4673600" y="4347964"/>
            <a:ext cx="1574800" cy="274241"/>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F2A33"/>
                </a:solidFill>
                <a:latin typeface="Source Sans 3" pitchFamily="34" charset="0"/>
                <a:ea typeface="Source Sans 3" pitchFamily="34" charset="-122"/>
                <a:cs typeface="Source Sans 3" pitchFamily="34" charset="-120"/>
              </a:rPr>
              <a:t>After the case</a:t>
            </a:r>
            <a:endParaRPr lang="en-US" sz="1400" dirty="0"/>
          </a:p>
        </p:txBody>
      </p:sp>
      <p:sp>
        <p:nvSpPr>
          <p:cNvPr id="20" name="Text 18"/>
          <p:cNvSpPr/>
          <p:nvPr/>
        </p:nvSpPr>
        <p:spPr>
          <a:xfrm>
            <a:off x="6350000" y="4347964"/>
            <a:ext cx="5180076"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2A33"/>
                </a:solidFill>
                <a:latin typeface="Source Sans 3" pitchFamily="34" charset="0"/>
                <a:ea typeface="Source Sans 3" pitchFamily="34" charset="-122"/>
                <a:cs typeface="Source Sans 3" pitchFamily="34" charset="-120"/>
              </a:rPr>
              <a:t>Usually reduces; after adoption often letters once or twice a year</a:t>
            </a:r>
            <a:endParaRPr lang="en-US" sz="1400" dirty="0"/>
          </a:p>
        </p:txBody>
      </p:sp>
      <p:sp>
        <p:nvSpPr>
          <p:cNvPr id="21"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YOUR ROLE</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Familiar caring, alongside a live court case</a:t>
            </a:r>
            <a:endParaRPr lang="en-US" sz="3600" dirty="0"/>
          </a:p>
        </p:txBody>
      </p:sp>
      <p:sp>
        <p:nvSpPr>
          <p:cNvPr id="4" name="Shape 2"/>
          <p:cNvSpPr/>
          <p:nvPr/>
        </p:nvSpPr>
        <p:spPr>
          <a:xfrm>
            <a:off x="815975" y="1938536"/>
            <a:ext cx="3380284" cy="1527572"/>
          </a:xfrm>
          <a:prstGeom prst="roundRect">
            <a:avLst>
              <a:gd name="adj" fmla="val 6443"/>
            </a:avLst>
          </a:prstGeom>
          <a:solidFill>
            <a:srgbClr val="FFFFFF"/>
          </a:solidFill>
          <a:ln w="6350">
            <a:solidFill>
              <a:srgbClr val="E2DDD4"/>
            </a:solidFill>
            <a:prstDash val="solid"/>
          </a:ln>
        </p:spPr>
      </p:sp>
      <p:sp>
        <p:nvSpPr>
          <p:cNvPr id="5" name="Text 3"/>
          <p:cNvSpPr/>
          <p:nvPr/>
        </p:nvSpPr>
        <p:spPr>
          <a:xfrm>
            <a:off x="1073150" y="21957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Shared authority</a:t>
            </a:r>
            <a:endParaRPr lang="en-US" sz="1600" dirty="0"/>
          </a:p>
        </p:txBody>
      </p:sp>
      <p:sp>
        <p:nvSpPr>
          <p:cNvPr id="6" name="Text 4"/>
          <p:cNvSpPr/>
          <p:nvPr/>
        </p:nvSpPr>
        <p:spPr>
          <a:xfrm>
            <a:off x="1073150" y="2515691"/>
            <a:ext cx="2951912" cy="7186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Parents keep parental responsibility; your delegated authority sets your everyday decisions</a:t>
            </a:r>
            <a:endParaRPr lang="en-US" sz="1300" dirty="0"/>
          </a:p>
        </p:txBody>
      </p:sp>
      <p:sp>
        <p:nvSpPr>
          <p:cNvPr id="7" name="Shape 5"/>
          <p:cNvSpPr/>
          <p:nvPr/>
        </p:nvSpPr>
        <p:spPr>
          <a:xfrm>
            <a:off x="4405809" y="1938536"/>
            <a:ext cx="3380284" cy="1527572"/>
          </a:xfrm>
          <a:prstGeom prst="roundRect">
            <a:avLst>
              <a:gd name="adj" fmla="val 6443"/>
            </a:avLst>
          </a:prstGeom>
          <a:solidFill>
            <a:srgbClr val="FFFFFF"/>
          </a:solidFill>
          <a:ln w="6350">
            <a:solidFill>
              <a:srgbClr val="E2DDD4"/>
            </a:solidFill>
            <a:prstDash val="solid"/>
          </a:ln>
        </p:spPr>
      </p:sp>
      <p:sp>
        <p:nvSpPr>
          <p:cNvPr id="8" name="Text 6"/>
          <p:cNvSpPr/>
          <p:nvPr/>
        </p:nvSpPr>
        <p:spPr>
          <a:xfrm>
            <a:off x="4662984" y="21957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Daily care</a:t>
            </a:r>
            <a:endParaRPr lang="en-US" sz="1600" dirty="0"/>
          </a:p>
        </p:txBody>
      </p:sp>
      <p:sp>
        <p:nvSpPr>
          <p:cNvPr id="9" name="Text 7"/>
          <p:cNvSpPr/>
          <p:nvPr/>
        </p:nvSpPr>
        <p:spPr>
          <a:xfrm>
            <a:off x="4662984" y="2515691"/>
            <a:ext cx="2951912" cy="71864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Routine, feeding, sleep and health checks, starting with an initial health assessment</a:t>
            </a:r>
            <a:endParaRPr lang="en-US" sz="1300" dirty="0"/>
          </a:p>
        </p:txBody>
      </p:sp>
      <p:sp>
        <p:nvSpPr>
          <p:cNvPr id="10" name="Shape 8"/>
          <p:cNvSpPr/>
          <p:nvPr/>
        </p:nvSpPr>
        <p:spPr>
          <a:xfrm>
            <a:off x="7995642" y="1938536"/>
            <a:ext cx="3380284" cy="1527572"/>
          </a:xfrm>
          <a:prstGeom prst="roundRect">
            <a:avLst>
              <a:gd name="adj" fmla="val 6443"/>
            </a:avLst>
          </a:prstGeom>
          <a:solidFill>
            <a:srgbClr val="FFFFFF"/>
          </a:solidFill>
          <a:ln w="6350">
            <a:solidFill>
              <a:srgbClr val="E2DDD4"/>
            </a:solidFill>
            <a:prstDash val="solid"/>
          </a:ln>
        </p:spPr>
      </p:sp>
      <p:sp>
        <p:nvSpPr>
          <p:cNvPr id="11" name="Text 9"/>
          <p:cNvSpPr/>
          <p:nvPr/>
        </p:nvSpPr>
        <p:spPr>
          <a:xfrm>
            <a:off x="8252817" y="21957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Recording</a:t>
            </a:r>
            <a:endParaRPr lang="en-US" sz="1600" dirty="0"/>
          </a:p>
        </p:txBody>
      </p:sp>
      <p:sp>
        <p:nvSpPr>
          <p:cNvPr id="12" name="Text 10"/>
          <p:cNvSpPr/>
          <p:nvPr/>
        </p:nvSpPr>
        <p:spPr>
          <a:xfrm>
            <a:off x="8252817" y="2515691"/>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Dated, factual daily logs, free of opinion about the parents</a:t>
            </a:r>
            <a:endParaRPr lang="en-US" sz="1300" dirty="0"/>
          </a:p>
        </p:txBody>
      </p:sp>
      <p:sp>
        <p:nvSpPr>
          <p:cNvPr id="13" name="Shape 11"/>
          <p:cNvSpPr/>
          <p:nvPr/>
        </p:nvSpPr>
        <p:spPr>
          <a:xfrm>
            <a:off x="815975" y="3675658"/>
            <a:ext cx="3380284" cy="1296491"/>
          </a:xfrm>
          <a:prstGeom prst="roundRect">
            <a:avLst>
              <a:gd name="adj" fmla="val 7592"/>
            </a:avLst>
          </a:prstGeom>
          <a:solidFill>
            <a:srgbClr val="FFFFFF"/>
          </a:solidFill>
          <a:ln w="6350">
            <a:solidFill>
              <a:srgbClr val="E2DDD4"/>
            </a:solidFill>
            <a:prstDash val="solid"/>
          </a:ln>
        </p:spPr>
      </p:sp>
      <p:sp>
        <p:nvSpPr>
          <p:cNvPr id="14" name="Text 12"/>
          <p:cNvSpPr/>
          <p:nvPr/>
        </p:nvSpPr>
        <p:spPr>
          <a:xfrm>
            <a:off x="1073150" y="3932833"/>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Family Time</a:t>
            </a:r>
            <a:endParaRPr lang="en-US" sz="1600" dirty="0"/>
          </a:p>
        </p:txBody>
      </p:sp>
      <p:sp>
        <p:nvSpPr>
          <p:cNvPr id="15" name="Text 13"/>
          <p:cNvSpPr/>
          <p:nvPr/>
        </p:nvSpPr>
        <p:spPr>
          <a:xfrm>
            <a:off x="1073150" y="4252813"/>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Prepare the child, often transport them, report how they were before and after</a:t>
            </a:r>
            <a:endParaRPr lang="en-US" sz="1300" dirty="0"/>
          </a:p>
        </p:txBody>
      </p:sp>
      <p:sp>
        <p:nvSpPr>
          <p:cNvPr id="16" name="Shape 14"/>
          <p:cNvSpPr/>
          <p:nvPr/>
        </p:nvSpPr>
        <p:spPr>
          <a:xfrm>
            <a:off x="4405809" y="3675658"/>
            <a:ext cx="3380284" cy="1296491"/>
          </a:xfrm>
          <a:prstGeom prst="roundRect">
            <a:avLst>
              <a:gd name="adj" fmla="val 7592"/>
            </a:avLst>
          </a:prstGeom>
          <a:solidFill>
            <a:srgbClr val="FFFFFF"/>
          </a:solidFill>
          <a:ln w="6350">
            <a:solidFill>
              <a:srgbClr val="E2DDD4"/>
            </a:solidFill>
            <a:prstDash val="solid"/>
          </a:ln>
        </p:spPr>
      </p:sp>
      <p:sp>
        <p:nvSpPr>
          <p:cNvPr id="17" name="Text 15"/>
          <p:cNvSpPr/>
          <p:nvPr/>
        </p:nvSpPr>
        <p:spPr>
          <a:xfrm>
            <a:off x="4662984" y="3932833"/>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Reviews</a:t>
            </a:r>
            <a:endParaRPr lang="en-US" sz="1600" dirty="0"/>
          </a:p>
        </p:txBody>
      </p:sp>
      <p:sp>
        <p:nvSpPr>
          <p:cNvPr id="18" name="Text 16"/>
          <p:cNvSpPr/>
          <p:nvPr/>
        </p:nvSpPr>
        <p:spPr>
          <a:xfrm>
            <a:off x="4662984" y="4252813"/>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Chaired by an IRO: within 20 working days, at 3 months, then every 6 months</a:t>
            </a:r>
            <a:endParaRPr lang="en-US" sz="1300" dirty="0"/>
          </a:p>
        </p:txBody>
      </p:sp>
      <p:sp>
        <p:nvSpPr>
          <p:cNvPr id="19" name="Shape 17"/>
          <p:cNvSpPr/>
          <p:nvPr/>
        </p:nvSpPr>
        <p:spPr>
          <a:xfrm>
            <a:off x="7995642" y="3675658"/>
            <a:ext cx="3380284" cy="1296491"/>
          </a:xfrm>
          <a:prstGeom prst="roundRect">
            <a:avLst>
              <a:gd name="adj" fmla="val 7592"/>
            </a:avLst>
          </a:prstGeom>
          <a:solidFill>
            <a:srgbClr val="FFFFFF"/>
          </a:solidFill>
          <a:ln w="6350">
            <a:solidFill>
              <a:srgbClr val="E2DDD4"/>
            </a:solidFill>
            <a:prstDash val="solid"/>
          </a:ln>
        </p:spPr>
      </p:sp>
      <p:sp>
        <p:nvSpPr>
          <p:cNvPr id="20" name="Text 18"/>
          <p:cNvSpPr/>
          <p:nvPr/>
        </p:nvSpPr>
        <p:spPr>
          <a:xfrm>
            <a:off x="8252817" y="3932833"/>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F5D7C"/>
                </a:solidFill>
                <a:latin typeface="Source Sans 3" pitchFamily="34" charset="0"/>
                <a:ea typeface="Source Sans 3" pitchFamily="34" charset="-122"/>
                <a:cs typeface="Source Sans 3" pitchFamily="34" charset="-120"/>
              </a:rPr>
              <a:t>Transitions</a:t>
            </a:r>
            <a:endParaRPr lang="en-US" sz="1600" dirty="0"/>
          </a:p>
        </p:txBody>
      </p:sp>
      <p:sp>
        <p:nvSpPr>
          <p:cNvPr id="21" name="Text 19"/>
          <p:cNvSpPr/>
          <p:nvPr/>
        </p:nvSpPr>
        <p:spPr>
          <a:xfrm>
            <a:off x="8252817" y="4252813"/>
            <a:ext cx="295191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5560"/>
                </a:solidFill>
                <a:latin typeface="Source Sans 3" pitchFamily="34" charset="0"/>
                <a:ea typeface="Source Sans 3" pitchFamily="34" charset="-122"/>
                <a:cs typeface="Source Sans 3" pitchFamily="34" charset="-120"/>
              </a:rPr>
              <a:t>A planned, gradual move home, to relatives or to adopters</a:t>
            </a:r>
            <a:endParaRPr lang="en-US" sz="1300" dirty="0"/>
          </a:p>
        </p:txBody>
      </p:sp>
      <p:sp>
        <p:nvSpPr>
          <p:cNvPr id="22" name="Text 2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F5D7C"/>
                </a:solidFill>
                <a:latin typeface="Source Sans 3" pitchFamily="34" charset="0"/>
                <a:ea typeface="Source Sans 3" pitchFamily="34" charset="-122"/>
                <a:cs typeface="Source Sans 3" pitchFamily="34" charset="-120"/>
              </a:rPr>
              <a:t>TWO THINGS TO KNOW</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1F2A33"/>
                </a:solidFill>
                <a:latin typeface="Source Serif 4" pitchFamily="18" charset="0"/>
                <a:ea typeface="Source Serif 4" pitchFamily="18" charset="-122"/>
                <a:cs typeface="Source Serif 4" pitchFamily="18" charset="-120"/>
              </a:rPr>
              <a:t>A distinct route, and a firm rule</a:t>
            </a:r>
            <a:endParaRPr lang="en-US" sz="3600" dirty="0"/>
          </a:p>
        </p:txBody>
      </p:sp>
      <p:sp>
        <p:nvSpPr>
          <p:cNvPr id="4" name="Shape 2"/>
          <p:cNvSpPr/>
          <p:nvPr/>
        </p:nvSpPr>
        <p:spPr>
          <a:xfrm>
            <a:off x="812800" y="1986161"/>
            <a:ext cx="5181600" cy="2411512"/>
          </a:xfrm>
          <a:prstGeom prst="roundRect">
            <a:avLst>
              <a:gd name="adj" fmla="val 4213"/>
            </a:avLst>
          </a:prstGeom>
          <a:solidFill>
            <a:srgbClr val="FFFFFF"/>
          </a:solidFill>
          <a:ln/>
        </p:spPr>
      </p:sp>
      <p:sp>
        <p:nvSpPr>
          <p:cNvPr id="5" name="Shape 3"/>
          <p:cNvSpPr/>
          <p:nvPr/>
        </p:nvSpPr>
        <p:spPr>
          <a:xfrm>
            <a:off x="812800" y="1986161"/>
            <a:ext cx="5181600" cy="2411512"/>
          </a:xfrm>
          <a:custGeom>
            <a:avLst/>
            <a:gdLst/>
            <a:ahLst/>
            <a:cxnLst/>
            <a:rect l="l" t="t" r="r" b="b"/>
            <a:pathLst>
              <a:path w="5181600" h="2411512">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B25A24"/>
          </a:solidFill>
          <a:ln/>
        </p:spPr>
      </p:sp>
      <p:sp>
        <p:nvSpPr>
          <p:cNvPr id="6" name="Text 4"/>
          <p:cNvSpPr/>
          <p:nvPr/>
        </p:nvSpPr>
        <p:spPr>
          <a:xfrm>
            <a:off x="1117600" y="2341761"/>
            <a:ext cx="4709160"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1F2A33"/>
                </a:solidFill>
                <a:latin typeface="Source Serif 4" pitchFamily="18" charset="0"/>
                <a:ea typeface="Source Serif 4" pitchFamily="18" charset="-122"/>
                <a:cs typeface="Source Serif 4" pitchFamily="18" charset="-120"/>
              </a:rPr>
              <a:t>Fostering for Adoption</a:t>
            </a:r>
            <a:endParaRPr lang="en-US" sz="2200" dirty="0"/>
          </a:p>
        </p:txBody>
      </p:sp>
      <p:sp>
        <p:nvSpPr>
          <p:cNvPr id="7" name="Text 5"/>
          <p:cNvSpPr/>
          <p:nvPr/>
        </p:nvSpPr>
        <p:spPr>
          <a:xfrm>
            <a:off x="1117600" y="2804021"/>
            <a:ext cx="4709160" cy="1314252"/>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5560"/>
                </a:solidFill>
                <a:latin typeface="Source Sans 3" pitchFamily="34" charset="0"/>
                <a:ea typeface="Source Sans 3" pitchFamily="34" charset="-122"/>
                <a:cs typeface="Source Sans 3" pitchFamily="34" charset="-120"/>
              </a:rPr>
              <a:t>Carers approved as both foster carers and prospective adopters look after a baby during proceedings. If the court approves adoption, they adopt, sparing the child a later move. If the child goes home, they let them go. Needs separate approval.</a:t>
            </a:r>
            <a:endParaRPr lang="en-US" sz="1400" dirty="0"/>
          </a:p>
        </p:txBody>
      </p:sp>
      <p:sp>
        <p:nvSpPr>
          <p:cNvPr id="8" name="Shape 6"/>
          <p:cNvSpPr/>
          <p:nvPr/>
        </p:nvSpPr>
        <p:spPr>
          <a:xfrm>
            <a:off x="6197600" y="1986161"/>
            <a:ext cx="5181600" cy="2411512"/>
          </a:xfrm>
          <a:prstGeom prst="roundRect">
            <a:avLst>
              <a:gd name="adj" fmla="val 4213"/>
            </a:avLst>
          </a:prstGeom>
          <a:solidFill>
            <a:srgbClr val="FFFFFF"/>
          </a:solidFill>
          <a:ln/>
        </p:spPr>
      </p:sp>
      <p:sp>
        <p:nvSpPr>
          <p:cNvPr id="9" name="Shape 7"/>
          <p:cNvSpPr/>
          <p:nvPr/>
        </p:nvSpPr>
        <p:spPr>
          <a:xfrm>
            <a:off x="6197600" y="1986161"/>
            <a:ext cx="5181600" cy="2411512"/>
          </a:xfrm>
          <a:custGeom>
            <a:avLst/>
            <a:gdLst/>
            <a:ahLst/>
            <a:cxnLst/>
            <a:rect l="l" t="t" r="r" b="b"/>
            <a:pathLst>
              <a:path w="5181600" h="2411512">
                <a:moveTo>
                  <a:pt x="0" y="101600"/>
                </a:moveTo>
                <a:lnTo>
                  <a:pt x="0" y="101600"/>
                </a:lnTo>
                <a:arcTo hR="101600" wR="101600" stAng="10800000" swAng="5400000"/>
                <a:lnTo>
                  <a:pt x="5080000" y="0"/>
                </a:lnTo>
                <a:arcTo hR="101600" wR="101600" stAng="16200000" swAng="5400000"/>
                <a:lnTo>
                  <a:pt x="5181600" y="101600"/>
                </a:lnTo>
                <a:arcTo hR="50800" wR="101600" stAng="0" swAng="-5400000"/>
                <a:lnTo>
                  <a:pt x="101600" y="50800"/>
                </a:lnTo>
                <a:arcTo hR="50800" wR="101600" stAng="16200000" swAng="-5400000"/>
                <a:close/>
              </a:path>
            </a:pathLst>
          </a:custGeom>
          <a:solidFill>
            <a:srgbClr val="2F5D7C"/>
          </a:solidFill>
          <a:ln/>
        </p:spPr>
      </p:sp>
      <p:sp>
        <p:nvSpPr>
          <p:cNvPr id="10" name="Text 8"/>
          <p:cNvSpPr/>
          <p:nvPr/>
        </p:nvSpPr>
        <p:spPr>
          <a:xfrm>
            <a:off x="6502400" y="2341761"/>
            <a:ext cx="4709160" cy="36066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1F2A33"/>
                </a:solidFill>
                <a:latin typeface="Source Serif 4" pitchFamily="18" charset="0"/>
                <a:ea typeface="Source Serif 4" pitchFamily="18" charset="-122"/>
                <a:cs typeface="Source Serif 4" pitchFamily="18" charset="-120"/>
              </a:rPr>
              <a:t>Confidentiality</a:t>
            </a:r>
            <a:endParaRPr lang="en-US" sz="2200" dirty="0"/>
          </a:p>
        </p:txBody>
      </p:sp>
      <p:sp>
        <p:nvSpPr>
          <p:cNvPr id="11" name="Text 9"/>
          <p:cNvSpPr/>
          <p:nvPr/>
        </p:nvSpPr>
        <p:spPr>
          <a:xfrm>
            <a:off x="6502400" y="2804021"/>
            <a:ext cx="4709160"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5560"/>
                </a:solidFill>
                <a:latin typeface="Source Sans 3" pitchFamily="34" charset="0"/>
                <a:ea typeface="Source Sans 3" pitchFamily="34" charset="-122"/>
                <a:cs typeface="Source Sans 3" pitchFamily="34" charset="-120"/>
              </a:rPr>
              <a:t>Family court proceedings are private. Case details stay within your fostering team: not with friends or wider family, and never on social media.</a:t>
            </a:r>
            <a:endParaRPr lang="en-US" sz="14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747C"/>
                </a:solidFill>
                <a:latin typeface="Source Sans 3" pitchFamily="34" charset="0"/>
                <a:ea typeface="Source Sans 3" pitchFamily="34" charset="-122"/>
                <a:cs typeface="Source Sans 3" pitchFamily="34" charset="-120"/>
              </a:rPr>
              <a:t>Care proceedings in England · 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2A33"/>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3A37A"/>
                </a:solidFill>
                <a:latin typeface="Source Sans 3" pitchFamily="34" charset="0"/>
                <a:ea typeface="Source Sans 3" pitchFamily="34" charset="-122"/>
                <a:cs typeface="Source Sans 3" pitchFamily="34" charset="-120"/>
              </a:rPr>
              <a:t>NEXT STEPS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0" i="0" dirty="0">
                <a:solidFill>
                  <a:srgbClr val="F6F3EE"/>
                </a:solidFill>
                <a:latin typeface="Source Serif 4" pitchFamily="18" charset="0"/>
                <a:ea typeface="Source Serif 4" pitchFamily="18" charset="-122"/>
                <a:cs typeface="Source Serif 4" pitchFamily="18" charset="-120"/>
              </a:rPr>
              <a:t>Questions for your fostering service</a:t>
            </a:r>
            <a:endParaRPr lang="en-US" sz="3600" dirty="0"/>
          </a:p>
        </p:txBody>
      </p:sp>
      <p:sp>
        <p:nvSpPr>
          <p:cNvPr id="4" name="Shape 2"/>
          <p:cNvSpPr/>
          <p:nvPr/>
        </p:nvSpPr>
        <p:spPr>
          <a:xfrm>
            <a:off x="812800" y="2842716"/>
            <a:ext cx="10566400" cy="0"/>
          </a:xfrm>
          <a:prstGeom prst="line">
            <a:avLst/>
          </a:prstGeom>
          <a:noFill/>
          <a:ln w="6350">
            <a:solidFill>
              <a:srgbClr val="3C4955"/>
            </a:solidFill>
            <a:prstDash val="solid"/>
          </a:ln>
        </p:spPr>
      </p:sp>
      <p:sp>
        <p:nvSpPr>
          <p:cNvPr id="5" name="Text 3"/>
          <p:cNvSpPr/>
          <p:nvPr/>
        </p:nvSpPr>
        <p:spPr>
          <a:xfrm>
            <a:off x="812800" y="2163961"/>
            <a:ext cx="431800" cy="52318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E3A37A"/>
                </a:solidFill>
                <a:latin typeface="Source Serif 4" pitchFamily="18" charset="0"/>
                <a:ea typeface="Source Serif 4" pitchFamily="18" charset="-122"/>
                <a:cs typeface="Source Serif 4" pitchFamily="18" charset="-120"/>
              </a:rPr>
              <a:t>1</a:t>
            </a:r>
            <a:endParaRPr lang="en-US" sz="2800" dirty="0"/>
          </a:p>
        </p:txBody>
      </p:sp>
      <p:sp>
        <p:nvSpPr>
          <p:cNvPr id="6" name="Text 4"/>
          <p:cNvSpPr/>
          <p:nvPr/>
        </p:nvSpPr>
        <p:spPr>
          <a:xfrm>
            <a:off x="1447800" y="2290961"/>
            <a:ext cx="6526649"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F6F3EE"/>
                </a:solidFill>
                <a:latin typeface="Source Sans 3" pitchFamily="34" charset="0"/>
                <a:ea typeface="Source Sans 3" pitchFamily="34" charset="-122"/>
                <a:cs typeface="Source Sans 3" pitchFamily="34" charset="-120"/>
              </a:rPr>
              <a:t>How often do you place babies during proceedings?</a:t>
            </a:r>
            <a:endParaRPr lang="en-US" sz="2000" dirty="0"/>
          </a:p>
        </p:txBody>
      </p:sp>
      <p:sp>
        <p:nvSpPr>
          <p:cNvPr id="7" name="Shape 5"/>
          <p:cNvSpPr/>
          <p:nvPr/>
        </p:nvSpPr>
        <p:spPr>
          <a:xfrm>
            <a:off x="812800" y="3702447"/>
            <a:ext cx="10566400" cy="0"/>
          </a:xfrm>
          <a:prstGeom prst="line">
            <a:avLst/>
          </a:prstGeom>
          <a:noFill/>
          <a:ln w="6350">
            <a:solidFill>
              <a:srgbClr val="3C4955"/>
            </a:solidFill>
            <a:prstDash val="solid"/>
          </a:ln>
        </p:spPr>
      </p:sp>
      <p:sp>
        <p:nvSpPr>
          <p:cNvPr id="8" name="Text 6"/>
          <p:cNvSpPr/>
          <p:nvPr/>
        </p:nvSpPr>
        <p:spPr>
          <a:xfrm>
            <a:off x="812800" y="3023691"/>
            <a:ext cx="431800" cy="52318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E3A37A"/>
                </a:solidFill>
                <a:latin typeface="Source Serif 4" pitchFamily="18" charset="0"/>
                <a:ea typeface="Source Serif 4" pitchFamily="18" charset="-122"/>
                <a:cs typeface="Source Serif 4" pitchFamily="18" charset="-120"/>
              </a:rPr>
              <a:t>2</a:t>
            </a:r>
            <a:endParaRPr lang="en-US" sz="2800" dirty="0"/>
          </a:p>
        </p:txBody>
      </p:sp>
      <p:sp>
        <p:nvSpPr>
          <p:cNvPr id="9" name="Text 7"/>
          <p:cNvSpPr/>
          <p:nvPr/>
        </p:nvSpPr>
        <p:spPr>
          <a:xfrm>
            <a:off x="1447800" y="3150691"/>
            <a:ext cx="7097197"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F6F3EE"/>
                </a:solidFill>
                <a:latin typeface="Source Sans 3" pitchFamily="34" charset="0"/>
                <a:ea typeface="Source Sans 3" pitchFamily="34" charset="-122"/>
                <a:cs typeface="Source Sans 3" pitchFamily="34" charset="-120"/>
              </a:rPr>
              <a:t>What does Family Time usually look like for under-twos?</a:t>
            </a:r>
            <a:endParaRPr lang="en-US" sz="2000" dirty="0"/>
          </a:p>
        </p:txBody>
      </p:sp>
      <p:sp>
        <p:nvSpPr>
          <p:cNvPr id="10" name="Text 8"/>
          <p:cNvSpPr/>
          <p:nvPr/>
        </p:nvSpPr>
        <p:spPr>
          <a:xfrm>
            <a:off x="812800" y="3883422"/>
            <a:ext cx="431800" cy="523180"/>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E3A37A"/>
                </a:solidFill>
                <a:latin typeface="Source Serif 4" pitchFamily="18" charset="0"/>
                <a:ea typeface="Source Serif 4" pitchFamily="18" charset="-122"/>
                <a:cs typeface="Source Serif 4" pitchFamily="18" charset="-120"/>
              </a:rPr>
              <a:t>3</a:t>
            </a:r>
            <a:endParaRPr lang="en-US" sz="2800" dirty="0"/>
          </a:p>
        </p:txBody>
      </p:sp>
      <p:sp>
        <p:nvSpPr>
          <p:cNvPr id="11" name="Text 9"/>
          <p:cNvSpPr/>
          <p:nvPr/>
        </p:nvSpPr>
        <p:spPr>
          <a:xfrm>
            <a:off x="1447800" y="4010422"/>
            <a:ext cx="7018853"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F6F3EE"/>
                </a:solidFill>
                <a:latin typeface="Source Sans 3" pitchFamily="34" charset="0"/>
                <a:ea typeface="Source Sans 3" pitchFamily="34" charset="-122"/>
                <a:cs typeface="Source Sans 3" pitchFamily="34" charset="-120"/>
              </a:rPr>
              <a:t>Do you run Fostering for Adoption, and would it suit us?</a:t>
            </a:r>
            <a:endParaRPr lang="en-US" sz="20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B2B9"/>
                </a:solidFill>
                <a:latin typeface="Source Sans 3" pitchFamily="34" charset="0"/>
                <a:ea typeface="Source Sans 3" pitchFamily="34" charset="-122"/>
                <a:cs typeface="Source Sans 3" pitchFamily="34" charset="-120"/>
              </a:rPr>
              <a:t>General overview, not legal advice · Care proceedings in England · 13</a:t>
            </a:r>
            <a:endParaRPr lang="en-US" sz="1200" dirty="0"/>
          </a:p>
        </p:txBody>
      </p:sp>
    </p:spTree>
  </p:cSld>
  <p:clrMapOvr>
    <a:masterClrMapping/>
  </p:clrMapOvr>
</p:sld>
</file>

<file path=ppt/theme/theme1.xml><?xml version="1.0" encoding="utf-8"?>
<a:theme xmlns:a="http://schemas.openxmlformats.org/drawingml/2006/main" name="Care Proceedings: A Foster Carer's Guide">
  <a:themeElements>
    <a:clrScheme name="Care Proceedings: A Foster Carer's Guide">
      <a:dk1>
        <a:srgbClr val="1F2A33"/>
      </a:dk1>
      <a:lt1>
        <a:srgbClr val="F6F3EE"/>
      </a:lt1>
      <a:dk2>
        <a:srgbClr val="555C62"/>
      </a:dk2>
      <a:lt2>
        <a:srgbClr val="E1DFDB"/>
      </a:lt2>
      <a:accent1>
        <a:srgbClr val="2F5D7C"/>
      </a:accent1>
      <a:accent2>
        <a:srgbClr val="E3A37A"/>
      </a:accent2>
      <a:accent3>
        <a:srgbClr val="B25A24"/>
      </a:accent3>
      <a:accent4>
        <a:srgbClr val="F2C9A8"/>
      </a:accent4>
      <a:accent5>
        <a:srgbClr val="4A5560"/>
      </a:accent5>
      <a:accent6>
        <a:srgbClr val="6B747C"/>
      </a:accent6>
      <a:hlink>
        <a:srgbClr val="0563C1"/>
      </a:hlink>
      <a:folHlink>
        <a:srgbClr val="954F72"/>
      </a:folHlink>
    </a:clrScheme>
    <a:fontScheme name="Care Proceedings: A Foster Carer's Guide">
      <a:majorFont>
        <a:latin typeface="Source Sans 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Proceedings: A Foster Carer's Guide</dc:title>
  <dc:subject/>
  <dc:creator/>
  <cp:lastModifiedBy/>
  <cp:revision>1</cp:revision>
  <dcterms:created xsi:type="dcterms:W3CDTF">2026-10-23T10:25:03Z</dcterms:created>
  <dcterms:modified xsi:type="dcterms:W3CDTF">2026-10-23T10:25:03Z</dcterms:modified>
</cp:coreProperties>
</file>